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handoutMasterIdLst>
    <p:handoutMasterId r:id="rId45"/>
  </p:handoutMasterIdLst>
  <p:sldIdLst>
    <p:sldId id="256" r:id="rId2"/>
    <p:sldId id="275" r:id="rId3"/>
    <p:sldId id="349" r:id="rId4"/>
    <p:sldId id="350" r:id="rId5"/>
    <p:sldId id="351" r:id="rId6"/>
    <p:sldId id="352" r:id="rId7"/>
    <p:sldId id="299" r:id="rId8"/>
    <p:sldId id="257" r:id="rId9"/>
    <p:sldId id="266" r:id="rId10"/>
    <p:sldId id="267" r:id="rId11"/>
    <p:sldId id="262" r:id="rId12"/>
    <p:sldId id="263" r:id="rId13"/>
    <p:sldId id="269" r:id="rId14"/>
    <p:sldId id="271" r:id="rId15"/>
    <p:sldId id="258" r:id="rId16"/>
    <p:sldId id="272" r:id="rId17"/>
    <p:sldId id="261" r:id="rId18"/>
    <p:sldId id="300" r:id="rId19"/>
    <p:sldId id="353" r:id="rId20"/>
    <p:sldId id="354" r:id="rId21"/>
    <p:sldId id="355" r:id="rId22"/>
    <p:sldId id="356" r:id="rId23"/>
    <p:sldId id="295" r:id="rId24"/>
    <p:sldId id="276" r:id="rId25"/>
    <p:sldId id="277" r:id="rId26"/>
    <p:sldId id="294" r:id="rId27"/>
    <p:sldId id="297" r:id="rId28"/>
    <p:sldId id="348" r:id="rId29"/>
    <p:sldId id="301" r:id="rId30"/>
    <p:sldId id="302" r:id="rId31"/>
    <p:sldId id="303" r:id="rId32"/>
    <p:sldId id="304" r:id="rId33"/>
    <p:sldId id="347" r:id="rId34"/>
    <p:sldId id="309" r:id="rId35"/>
    <p:sldId id="312" r:id="rId36"/>
    <p:sldId id="316" r:id="rId37"/>
    <p:sldId id="319" r:id="rId38"/>
    <p:sldId id="322" r:id="rId39"/>
    <p:sldId id="323" r:id="rId40"/>
    <p:sldId id="326" r:id="rId41"/>
    <p:sldId id="331" r:id="rId42"/>
    <p:sldId id="344" r:id="rId43"/>
    <p:sldId id="273"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01" d="100"/>
          <a:sy n="101" d="100"/>
        </p:scale>
        <p:origin x="-108" y="-1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56"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DADEC21-EF38-4D56-A9A9-91BE186F2F6E}" type="datetimeFigureOut">
              <a:rPr lang="en-US" smtClean="0"/>
              <a:t>8/8/2016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B5D11E-EDD6-40F5-A52F-51435A779187}" type="slidenum">
              <a:rPr lang="en-US" smtClean="0"/>
              <a:t>‹#›</a:t>
            </a:fld>
            <a:endParaRPr lang="en-US"/>
          </a:p>
        </p:txBody>
      </p:sp>
    </p:spTree>
    <p:extLst>
      <p:ext uri="{BB962C8B-B14F-4D97-AF65-F5344CB8AC3E}">
        <p14:creationId xmlns:p14="http://schemas.microsoft.com/office/powerpoint/2010/main" val="32640469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B685124-0D52-468C-BF2D-5A7F0E4FFCF6}" type="datetimeFigureOut">
              <a:rPr lang="en-US" smtClean="0"/>
              <a:t>8/8/2016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6ADCBDB-A1DD-4DF0-BF33-173BADBA10D2}"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685124-0D52-468C-BF2D-5A7F0E4FFCF6}" type="datetimeFigureOut">
              <a:rPr lang="en-US" smtClean="0"/>
              <a:t>8/8/2016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ADCBDB-A1DD-4DF0-BF33-173BADBA10D2}"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685124-0D52-468C-BF2D-5A7F0E4FFCF6}" type="datetimeFigureOut">
              <a:rPr lang="en-US" smtClean="0"/>
              <a:t>8/8/2016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ADCBDB-A1DD-4DF0-BF33-173BADBA10D2}"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Date Placeholder 3"/>
          <p:cNvSpPr>
            <a:spLocks noGrp="1"/>
          </p:cNvSpPr>
          <p:nvPr>
            <p:ph type="dt" sz="half" idx="10"/>
          </p:nvPr>
        </p:nvSpPr>
        <p:spPr/>
        <p:txBody>
          <a:bodyPr/>
          <a:lstStyle/>
          <a:p>
            <a:fld id="{4B685124-0D52-468C-BF2D-5A7F0E4FFCF6}" type="datetimeFigureOut">
              <a:rPr lang="en-US" smtClean="0"/>
              <a:t>8/8/2016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ADCBDB-A1DD-4DF0-BF33-173BADBA10D2}" type="slidenum">
              <a:rPr lang="en-US" smtClean="0"/>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Edit Master text styles</a:t>
            </a:r>
          </a:p>
        </p:txBody>
      </p:sp>
      <p:sp>
        <p:nvSpPr>
          <p:cNvPr id="4" name="Date Placeholder 3"/>
          <p:cNvSpPr>
            <a:spLocks noGrp="1"/>
          </p:cNvSpPr>
          <p:nvPr>
            <p:ph type="dt" sz="half" idx="10"/>
          </p:nvPr>
        </p:nvSpPr>
        <p:spPr/>
        <p:txBody>
          <a:bodyPr/>
          <a:lstStyle/>
          <a:p>
            <a:fld id="{4B685124-0D52-468C-BF2D-5A7F0E4FFCF6}" type="datetimeFigureOut">
              <a:rPr lang="en-US" smtClean="0"/>
              <a:t>8/8/2016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ADCBDB-A1DD-4DF0-BF33-173BADBA10D2}"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685124-0D52-468C-BF2D-5A7F0E4FFCF6}" type="datetimeFigureOut">
              <a:rPr lang="en-US" smtClean="0"/>
              <a:t>8/8/2016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ADCBDB-A1DD-4DF0-BF33-173BADBA10D2}" type="slidenum">
              <a:rPr lang="en-US" smtClean="0"/>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B685124-0D52-468C-BF2D-5A7F0E4FFCF6}" type="datetimeFigureOut">
              <a:rPr lang="en-US" smtClean="0"/>
              <a:t>8/8/2016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6ADCBDB-A1DD-4DF0-BF33-173BADBA10D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B685124-0D52-468C-BF2D-5A7F0E4FFCF6}" type="datetimeFigureOut">
              <a:rPr lang="en-US" smtClean="0"/>
              <a:t>8/8/2016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6ADCBDB-A1DD-4DF0-BF33-173BADBA10D2}" type="slidenum">
              <a:rPr lang="en-US" smtClean="0"/>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85124-0D52-468C-BF2D-5A7F0E4FFCF6}" type="datetimeFigureOut">
              <a:rPr lang="en-US" smtClean="0"/>
              <a:t>8/8/2016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6ADCBDB-A1DD-4DF0-BF33-173BADBA10D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4B685124-0D52-468C-BF2D-5A7F0E4FFCF6}" type="datetimeFigureOut">
              <a:rPr lang="en-US" smtClean="0"/>
              <a:t>8/8/2016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ADCBDB-A1DD-4DF0-BF33-173BADBA10D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B685124-0D52-468C-BF2D-5A7F0E4FFCF6}" type="datetimeFigureOut">
              <a:rPr lang="en-US" smtClean="0"/>
              <a:t>8/8/2016</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6ADCBDB-A1DD-4DF0-BF33-173BADBA10D2}"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dirty="0" smtClean="0"/>
              <a:t>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B685124-0D52-468C-BF2D-5A7F0E4FFCF6}" type="datetimeFigureOut">
              <a:rPr lang="en-US" smtClean="0"/>
              <a:t>8/8/2016</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6ADCBDB-A1DD-4DF0-BF33-173BADBA10D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600199"/>
          </a:xfrm>
        </p:spPr>
        <p:txBody>
          <a:bodyPr>
            <a:normAutofit/>
          </a:bodyPr>
          <a:lstStyle/>
          <a:p>
            <a:pPr algn="ctr"/>
            <a:r>
              <a:rPr lang="en-US" dirty="0" smtClean="0"/>
              <a:t>Update on Navajo Laws</a:t>
            </a:r>
            <a:endParaRPr lang="en-US" dirty="0"/>
          </a:p>
        </p:txBody>
      </p:sp>
      <p:sp>
        <p:nvSpPr>
          <p:cNvPr id="3" name="Subtitle 2"/>
          <p:cNvSpPr>
            <a:spLocks noGrp="1"/>
          </p:cNvSpPr>
          <p:nvPr>
            <p:ph type="subTitle" idx="1"/>
          </p:nvPr>
        </p:nvSpPr>
        <p:spPr>
          <a:xfrm>
            <a:off x="1371600" y="2819400"/>
            <a:ext cx="6477000" cy="1752600"/>
          </a:xfrm>
        </p:spPr>
        <p:txBody>
          <a:bodyPr>
            <a:normAutofit lnSpcReduction="10000"/>
          </a:bodyPr>
          <a:lstStyle/>
          <a:p>
            <a:r>
              <a:rPr lang="en-US" dirty="0" smtClean="0"/>
              <a:t>Alisha R. Thompson</a:t>
            </a:r>
          </a:p>
          <a:p>
            <a:r>
              <a:rPr lang="en-US" dirty="0" smtClean="0"/>
              <a:t>Staff Attorney</a:t>
            </a:r>
          </a:p>
          <a:p>
            <a:r>
              <a:rPr lang="en-US" dirty="0" smtClean="0"/>
              <a:t>Alamo/To’Hajiilee Judicial District</a:t>
            </a:r>
          </a:p>
          <a:p>
            <a:r>
              <a:rPr lang="en-US" dirty="0" smtClean="0"/>
              <a:t>Navajo Nation Judicial Branch</a:t>
            </a:r>
            <a:endParaRPr lang="en-US" dirty="0"/>
          </a:p>
        </p:txBody>
      </p:sp>
    </p:spTree>
    <p:extLst>
      <p:ext uri="{BB962C8B-B14F-4D97-AF65-F5344CB8AC3E}">
        <p14:creationId xmlns:p14="http://schemas.microsoft.com/office/powerpoint/2010/main" val="1855169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t>Present or former spouse (including common law and traditional)</a:t>
            </a:r>
          </a:p>
          <a:p>
            <a:r>
              <a:rPr lang="en-US" sz="2000" dirty="0" smtClean="0"/>
              <a:t>Household member</a:t>
            </a:r>
          </a:p>
          <a:p>
            <a:r>
              <a:rPr lang="en-US" sz="2000" dirty="0" smtClean="0"/>
              <a:t>Parent</a:t>
            </a:r>
          </a:p>
          <a:p>
            <a:r>
              <a:rPr lang="en-US" sz="2000" dirty="0" smtClean="0"/>
              <a:t>Legal guardian</a:t>
            </a:r>
          </a:p>
          <a:p>
            <a:r>
              <a:rPr lang="en-US" sz="2000" dirty="0" smtClean="0"/>
              <a:t>Present or former stepparent</a:t>
            </a:r>
          </a:p>
          <a:p>
            <a:r>
              <a:rPr lang="en-US" sz="2000" dirty="0" smtClean="0"/>
              <a:t>Present or former stepchildren</a:t>
            </a:r>
          </a:p>
          <a:p>
            <a:r>
              <a:rPr lang="en-US" sz="2000" dirty="0" smtClean="0"/>
              <a:t>Former in-law</a:t>
            </a:r>
          </a:p>
          <a:p>
            <a:r>
              <a:rPr lang="en-US" sz="2000" dirty="0" smtClean="0"/>
              <a:t>Relative to the second affinity (aunts, uncles, nieces,  nephews, cousins, grandparents, grandchildren)</a:t>
            </a:r>
          </a:p>
          <a:p>
            <a:r>
              <a:rPr lang="en-US" sz="2000" dirty="0"/>
              <a:t>I</a:t>
            </a:r>
            <a:r>
              <a:rPr lang="en-US" sz="2000" dirty="0" smtClean="0"/>
              <a:t>ndividual having continued personal relationship</a:t>
            </a:r>
          </a:p>
          <a:p>
            <a:endParaRPr lang="en-US" dirty="0" smtClean="0"/>
          </a:p>
          <a:p>
            <a:endParaRPr lang="en-US" dirty="0"/>
          </a:p>
        </p:txBody>
      </p:sp>
      <p:sp>
        <p:nvSpPr>
          <p:cNvPr id="2" name="Title 1"/>
          <p:cNvSpPr>
            <a:spLocks noGrp="1"/>
          </p:cNvSpPr>
          <p:nvPr>
            <p:ph type="title"/>
          </p:nvPr>
        </p:nvSpPr>
        <p:spPr/>
        <p:txBody>
          <a:bodyPr>
            <a:normAutofit/>
          </a:bodyPr>
          <a:lstStyle/>
          <a:p>
            <a:pPr algn="l"/>
            <a:r>
              <a:rPr lang="en-US" dirty="0" smtClean="0"/>
              <a:t>Family Member: § 535(D)</a:t>
            </a:r>
            <a:endParaRPr lang="en-US" dirty="0"/>
          </a:p>
        </p:txBody>
      </p:sp>
    </p:spTree>
    <p:extLst>
      <p:ext uri="{BB962C8B-B14F-4D97-AF65-F5344CB8AC3E}">
        <p14:creationId xmlns:p14="http://schemas.microsoft.com/office/powerpoint/2010/main" val="18613999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t>Stalking (with or without surveillance); </a:t>
            </a:r>
            <a:r>
              <a:rPr lang="en-US" sz="2000" dirty="0"/>
              <a:t>§ 539 </a:t>
            </a:r>
          </a:p>
          <a:p>
            <a:r>
              <a:rPr lang="en-US" sz="2000" dirty="0" smtClean="0"/>
              <a:t>Harassment; § </a:t>
            </a:r>
            <a:r>
              <a:rPr lang="en-US" sz="2000" dirty="0"/>
              <a:t>540 </a:t>
            </a:r>
          </a:p>
          <a:p>
            <a:r>
              <a:rPr lang="en-US" sz="2000" dirty="0" smtClean="0"/>
              <a:t>Sexual assault of a family member; § </a:t>
            </a:r>
            <a:r>
              <a:rPr lang="en-US" sz="2000" dirty="0"/>
              <a:t>541 </a:t>
            </a:r>
          </a:p>
          <a:p>
            <a:r>
              <a:rPr lang="en-US" sz="2000" dirty="0" smtClean="0"/>
              <a:t>Unlawful imprisonment; § </a:t>
            </a:r>
            <a:r>
              <a:rPr lang="en-US" sz="2000" dirty="0"/>
              <a:t>542 </a:t>
            </a:r>
          </a:p>
          <a:p>
            <a:r>
              <a:rPr lang="en-US" sz="2000" dirty="0" smtClean="0"/>
              <a:t>Aggravated assault of a family member; § </a:t>
            </a:r>
            <a:r>
              <a:rPr lang="en-US" sz="2000" dirty="0"/>
              <a:t>543 </a:t>
            </a:r>
          </a:p>
          <a:p>
            <a:r>
              <a:rPr lang="en-US" sz="2000" dirty="0" smtClean="0"/>
              <a:t>Battery of a family member; § </a:t>
            </a:r>
            <a:r>
              <a:rPr lang="en-US" sz="2000" dirty="0"/>
              <a:t>544 </a:t>
            </a:r>
          </a:p>
          <a:p>
            <a:r>
              <a:rPr lang="en-US" sz="2000" dirty="0" smtClean="0"/>
              <a:t>Aggravated battery against a family member (deadly weapon or serious bodily injury); </a:t>
            </a:r>
            <a:r>
              <a:rPr lang="en-US" sz="2000" dirty="0"/>
              <a:t>§ 545 </a:t>
            </a:r>
            <a:endParaRPr lang="en-US" sz="2000" dirty="0" smtClean="0"/>
          </a:p>
          <a:p>
            <a:r>
              <a:rPr lang="en-US" sz="2000" dirty="0" smtClean="0"/>
              <a:t>Possession </a:t>
            </a:r>
            <a:r>
              <a:rPr lang="en-US" sz="2000" dirty="0"/>
              <a:t>of a firearm; § 546 </a:t>
            </a:r>
          </a:p>
          <a:p>
            <a:r>
              <a:rPr lang="en-US" sz="2000" dirty="0"/>
              <a:t>Trespass with force or violence; § 547 </a:t>
            </a:r>
          </a:p>
          <a:p>
            <a:r>
              <a:rPr lang="en-US" sz="2000" dirty="0"/>
              <a:t>Burglary against a family member; § 548 </a:t>
            </a:r>
          </a:p>
          <a:p>
            <a:r>
              <a:rPr lang="en-US" sz="2000" dirty="0"/>
              <a:t>Threatening of a family member (terrorize); § 549 </a:t>
            </a:r>
          </a:p>
          <a:p>
            <a:endParaRPr lang="en-US" sz="2000" dirty="0"/>
          </a:p>
        </p:txBody>
      </p:sp>
      <p:sp>
        <p:nvSpPr>
          <p:cNvPr id="2" name="Title 1"/>
          <p:cNvSpPr>
            <a:spLocks noGrp="1"/>
          </p:cNvSpPr>
          <p:nvPr>
            <p:ph type="title"/>
          </p:nvPr>
        </p:nvSpPr>
        <p:spPr/>
        <p:txBody>
          <a:bodyPr>
            <a:normAutofit/>
          </a:bodyPr>
          <a:lstStyle/>
          <a:p>
            <a:pPr algn="l"/>
            <a:r>
              <a:rPr lang="en-US" dirty="0" smtClean="0"/>
              <a:t>Criminal Offenses Under VAFA</a:t>
            </a:r>
            <a:endParaRPr lang="en-US" dirty="0"/>
          </a:p>
        </p:txBody>
      </p:sp>
    </p:spTree>
    <p:extLst>
      <p:ext uri="{BB962C8B-B14F-4D97-AF65-F5344CB8AC3E}">
        <p14:creationId xmlns:p14="http://schemas.microsoft.com/office/powerpoint/2010/main" val="18335653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t>Custodial interference; </a:t>
            </a:r>
            <a:r>
              <a:rPr lang="en-US" sz="2000" dirty="0"/>
              <a:t>§ 550 </a:t>
            </a:r>
          </a:p>
          <a:p>
            <a:r>
              <a:rPr lang="en-US" sz="2000" dirty="0" smtClean="0"/>
              <a:t>Unlawful </a:t>
            </a:r>
            <a:r>
              <a:rPr lang="en-US" sz="2000" dirty="0"/>
              <a:t>use of a </a:t>
            </a:r>
            <a:r>
              <a:rPr lang="en-US" sz="2000" dirty="0" smtClean="0"/>
              <a:t>weapon against a family member (without or without being under the influence); </a:t>
            </a:r>
            <a:r>
              <a:rPr lang="en-US" sz="2000" dirty="0"/>
              <a:t>§ 551 </a:t>
            </a:r>
          </a:p>
          <a:p>
            <a:r>
              <a:rPr lang="en-US" sz="2000" dirty="0" smtClean="0"/>
              <a:t>Criminal entry involving a family member (enters or refuses/fails to leave); § 552</a:t>
            </a:r>
          </a:p>
          <a:p>
            <a:r>
              <a:rPr lang="en-US" sz="2000" dirty="0"/>
              <a:t>Criminal damage involving family violence; § 553 </a:t>
            </a:r>
          </a:p>
          <a:p>
            <a:r>
              <a:rPr lang="en-US" sz="2000" dirty="0"/>
              <a:t>Violation of family violence court order; § 554 </a:t>
            </a:r>
          </a:p>
          <a:p>
            <a:r>
              <a:rPr lang="en-US" sz="2000" dirty="0"/>
              <a:t>Robbery of a family member; § 555 </a:t>
            </a:r>
          </a:p>
          <a:p>
            <a:r>
              <a:rPr lang="en-US" sz="2000" dirty="0"/>
              <a:t>Conspiracy against a family member; § 556 </a:t>
            </a:r>
          </a:p>
          <a:p>
            <a:r>
              <a:rPr lang="en-US" sz="2000" dirty="0"/>
              <a:t>Solicitation against a family member; § 557 </a:t>
            </a:r>
          </a:p>
          <a:p>
            <a:r>
              <a:rPr lang="en-US" sz="2000" dirty="0"/>
              <a:t>Aggravated solicitation of a minor family member; § 558 </a:t>
            </a:r>
          </a:p>
          <a:p>
            <a:r>
              <a:rPr lang="en-US" sz="2000" dirty="0"/>
              <a:t>Arson against a family member; § 559 </a:t>
            </a:r>
          </a:p>
        </p:txBody>
      </p:sp>
      <p:sp>
        <p:nvSpPr>
          <p:cNvPr id="2" name="Title 1"/>
          <p:cNvSpPr>
            <a:spLocks noGrp="1"/>
          </p:cNvSpPr>
          <p:nvPr>
            <p:ph type="title"/>
          </p:nvPr>
        </p:nvSpPr>
        <p:spPr/>
        <p:txBody>
          <a:bodyPr>
            <a:normAutofit/>
          </a:bodyPr>
          <a:lstStyle/>
          <a:p>
            <a:pPr algn="l"/>
            <a:r>
              <a:rPr lang="en-US" dirty="0" smtClean="0"/>
              <a:t>Criminal Offenses Under VAFA</a:t>
            </a:r>
            <a:endParaRPr lang="en-US" dirty="0"/>
          </a:p>
        </p:txBody>
      </p:sp>
    </p:spTree>
    <p:extLst>
      <p:ext uri="{BB962C8B-B14F-4D97-AF65-F5344CB8AC3E}">
        <p14:creationId xmlns:p14="http://schemas.microsoft.com/office/powerpoint/2010/main" val="23830743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t>Law enforcement SHALL arrest an alleged offender if there is probable cause to believe that the alleged offender has committed a crime involving family violence.</a:t>
            </a:r>
          </a:p>
          <a:p>
            <a:r>
              <a:rPr lang="en-US" sz="2000" dirty="0" smtClean="0"/>
              <a:t>There is no need for a warrant.</a:t>
            </a:r>
          </a:p>
          <a:p>
            <a:r>
              <a:rPr lang="en-US" sz="2000" dirty="0" smtClean="0"/>
              <a:t>Alleged offender can be without bond for 36 hours before a judge orders further detainment.</a:t>
            </a:r>
          </a:p>
          <a:p>
            <a:r>
              <a:rPr lang="en-US" sz="2000" dirty="0" smtClean="0"/>
              <a:t>If alleged offender is arrested on a Friday, Saturday, Sunday or day before a holiday, and is allowed to post bail within 36 hours, but does not, may be held for an additional 8 hours after the opening of Court on the next day it is in session.</a:t>
            </a:r>
            <a:endParaRPr lang="en-US" sz="2000" dirty="0"/>
          </a:p>
        </p:txBody>
      </p:sp>
      <p:sp>
        <p:nvSpPr>
          <p:cNvPr id="2" name="Title 1"/>
          <p:cNvSpPr>
            <a:spLocks noGrp="1"/>
          </p:cNvSpPr>
          <p:nvPr>
            <p:ph type="title"/>
          </p:nvPr>
        </p:nvSpPr>
        <p:spPr/>
        <p:txBody>
          <a:bodyPr>
            <a:normAutofit/>
          </a:bodyPr>
          <a:lstStyle/>
          <a:p>
            <a:pPr algn="l"/>
            <a:r>
              <a:rPr lang="en-US" dirty="0" smtClean="0"/>
              <a:t>Mandatory Arrest: § 537</a:t>
            </a:r>
            <a:endParaRPr lang="en-US" dirty="0"/>
          </a:p>
        </p:txBody>
      </p:sp>
    </p:spTree>
    <p:extLst>
      <p:ext uri="{BB962C8B-B14F-4D97-AF65-F5344CB8AC3E}">
        <p14:creationId xmlns:p14="http://schemas.microsoft.com/office/powerpoint/2010/main" val="15126604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t>The Court may impose any reasonable condition of sentence which strives to rehabilitate the defendant or serves the reasonable needs of the victims of crime and of society.</a:t>
            </a:r>
          </a:p>
          <a:p>
            <a:r>
              <a:rPr lang="en-US" sz="2000" dirty="0" smtClean="0"/>
              <a:t>Must be consistent with the sentencing terms established for each offense.</a:t>
            </a:r>
          </a:p>
          <a:p>
            <a:r>
              <a:rPr lang="en-US" sz="2000" dirty="0" smtClean="0"/>
              <a:t>Can include fines, probation, rehabilitative treatment after assessment, incarceration, community service, restitution or </a:t>
            </a:r>
            <a:r>
              <a:rPr lang="en-US" sz="2000" i="1" dirty="0" err="1"/>
              <a:t>n</a:t>
            </a:r>
            <a:r>
              <a:rPr lang="en-US" sz="2000" i="1" dirty="0" err="1" smtClean="0"/>
              <a:t>ályééh</a:t>
            </a:r>
            <a:r>
              <a:rPr lang="en-US" sz="2000" dirty="0" smtClean="0"/>
              <a:t>, restore harmony between victim and offender, electronic monitoring, pay costs. </a:t>
            </a:r>
            <a:r>
              <a:rPr lang="en-US" sz="2000" dirty="0"/>
              <a:t>§ </a:t>
            </a:r>
            <a:r>
              <a:rPr lang="en-US" sz="2000" dirty="0" smtClean="0"/>
              <a:t>220.</a:t>
            </a:r>
          </a:p>
          <a:p>
            <a:r>
              <a:rPr lang="en-US" sz="2000" dirty="0" smtClean="0"/>
              <a:t>Incarceration is considered an extreme measure and used as a last alternative. § 220.</a:t>
            </a:r>
          </a:p>
          <a:p>
            <a:r>
              <a:rPr lang="en-US" sz="2000" dirty="0" smtClean="0"/>
              <a:t>Can use peacemaking program to make a sentencing recommendation.</a:t>
            </a:r>
            <a:endParaRPr lang="en-US" sz="2000" dirty="0"/>
          </a:p>
        </p:txBody>
      </p:sp>
      <p:sp>
        <p:nvSpPr>
          <p:cNvPr id="2" name="Title 1"/>
          <p:cNvSpPr>
            <a:spLocks noGrp="1"/>
          </p:cNvSpPr>
          <p:nvPr>
            <p:ph type="title"/>
          </p:nvPr>
        </p:nvSpPr>
        <p:spPr/>
        <p:txBody>
          <a:bodyPr>
            <a:normAutofit/>
          </a:bodyPr>
          <a:lstStyle/>
          <a:p>
            <a:pPr algn="l"/>
            <a:r>
              <a:rPr lang="en-US" dirty="0" smtClean="0"/>
              <a:t>Alternative Sentencing: § 538</a:t>
            </a:r>
            <a:endParaRPr lang="en-US" dirty="0"/>
          </a:p>
        </p:txBody>
      </p:sp>
    </p:spTree>
    <p:extLst>
      <p:ext uri="{BB962C8B-B14F-4D97-AF65-F5344CB8AC3E}">
        <p14:creationId xmlns:p14="http://schemas.microsoft.com/office/powerpoint/2010/main" val="13306186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t>A victim of family violence has a right to be treated with fairness, respect and dignity within the criminal justice system.</a:t>
            </a:r>
          </a:p>
          <a:p>
            <a:r>
              <a:rPr lang="en-US" sz="2000" dirty="0" smtClean="0"/>
              <a:t>A victim of family violence has a right to have the criminal justice system respond in a prompt and timely manner.</a:t>
            </a:r>
          </a:p>
          <a:p>
            <a:pPr marL="514350" indent="-514350">
              <a:buAutoNum type="arabicPeriod"/>
            </a:pPr>
            <a:r>
              <a:rPr lang="en-US" sz="2000" dirty="0"/>
              <a:t>Be protected from the accused individual;</a:t>
            </a:r>
          </a:p>
          <a:p>
            <a:pPr marL="514350" indent="-514350">
              <a:buAutoNum type="arabicPeriod"/>
            </a:pPr>
            <a:r>
              <a:rPr lang="en-US" sz="2000" dirty="0"/>
              <a:t>Participate in the criminal justice system by being present and heard;</a:t>
            </a:r>
          </a:p>
          <a:p>
            <a:pPr marL="514350" indent="-514350">
              <a:buAutoNum type="arabicPeriod"/>
            </a:pPr>
            <a:r>
              <a:rPr lang="en-US" sz="2000" dirty="0"/>
              <a:t>Be accompanied by an advocate of his/her choice;</a:t>
            </a:r>
          </a:p>
          <a:p>
            <a:pPr marL="514350" indent="-514350">
              <a:buFont typeface="Arial" pitchFamily="34" charset="0"/>
              <a:buAutoNum type="arabicPeriod"/>
            </a:pPr>
            <a:r>
              <a:rPr lang="en-US" sz="2000" dirty="0"/>
              <a:t>Be provided information about the sentencing and imprisonment of the accused individual; </a:t>
            </a:r>
          </a:p>
          <a:p>
            <a:pPr marL="514350" indent="-514350">
              <a:buFont typeface="Arial" pitchFamily="34" charset="0"/>
              <a:buAutoNum type="arabicPeriod"/>
            </a:pPr>
            <a:r>
              <a:rPr lang="en-US" sz="2000" dirty="0"/>
              <a:t>Be notified of the offender’s release prior to his/her release</a:t>
            </a:r>
            <a:r>
              <a:rPr lang="en-US" sz="2000" dirty="0" smtClean="0"/>
              <a:t>;</a:t>
            </a:r>
            <a:endParaRPr lang="en-US" sz="2000" dirty="0"/>
          </a:p>
        </p:txBody>
      </p:sp>
      <p:sp>
        <p:nvSpPr>
          <p:cNvPr id="2" name="Title 1"/>
          <p:cNvSpPr>
            <a:spLocks noGrp="1"/>
          </p:cNvSpPr>
          <p:nvPr>
            <p:ph type="title"/>
          </p:nvPr>
        </p:nvSpPr>
        <p:spPr/>
        <p:txBody>
          <a:bodyPr>
            <a:normAutofit/>
          </a:bodyPr>
          <a:lstStyle/>
          <a:p>
            <a:pPr algn="l"/>
            <a:r>
              <a:rPr lang="en-US" dirty="0" smtClean="0"/>
              <a:t>Victim’s Rights: § 536 </a:t>
            </a:r>
            <a:endParaRPr lang="en-US" dirty="0"/>
          </a:p>
        </p:txBody>
      </p:sp>
    </p:spTree>
    <p:extLst>
      <p:ext uri="{BB962C8B-B14F-4D97-AF65-F5344CB8AC3E}">
        <p14:creationId xmlns:p14="http://schemas.microsoft.com/office/powerpoint/2010/main" val="15549234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startAt="6"/>
            </a:pPr>
            <a:r>
              <a:rPr lang="en-US" sz="2000" dirty="0"/>
              <a:t>Be timely notified of court proceedings;</a:t>
            </a:r>
          </a:p>
          <a:p>
            <a:pPr marL="514350" indent="-514350">
              <a:buFont typeface="+mj-lt"/>
              <a:buAutoNum type="arabicPeriod" startAt="6"/>
            </a:pPr>
            <a:r>
              <a:rPr lang="en-US" sz="2000" dirty="0"/>
              <a:t>Be notified of his/her rights and be provided with information at the time the crime occurs;</a:t>
            </a:r>
          </a:p>
          <a:p>
            <a:pPr marL="514350" indent="-514350">
              <a:buFont typeface="+mj-lt"/>
              <a:buAutoNum type="arabicPeriod" startAt="6"/>
            </a:pPr>
            <a:r>
              <a:rPr lang="en-US" sz="2000" dirty="0"/>
              <a:t>Restitution and enforcement orders;</a:t>
            </a:r>
          </a:p>
          <a:p>
            <a:pPr marL="514350" indent="-514350">
              <a:buFont typeface="+mj-lt"/>
              <a:buAutoNum type="arabicPeriod" startAt="6"/>
            </a:pPr>
            <a:r>
              <a:rPr lang="en-US" sz="2000" dirty="0"/>
              <a:t>Be free of intimidation, harassment, abuse, uninitiated contact; and</a:t>
            </a:r>
          </a:p>
          <a:p>
            <a:pPr marL="514350" indent="-514350">
              <a:buFont typeface="+mj-lt"/>
              <a:buAutoNum type="arabicPeriod" startAt="6"/>
            </a:pPr>
            <a:r>
              <a:rPr lang="en-US" sz="2000" dirty="0"/>
              <a:t>An interpreter or translator.</a:t>
            </a:r>
          </a:p>
        </p:txBody>
      </p:sp>
      <p:sp>
        <p:nvSpPr>
          <p:cNvPr id="2" name="Title 1"/>
          <p:cNvSpPr>
            <a:spLocks noGrp="1"/>
          </p:cNvSpPr>
          <p:nvPr>
            <p:ph type="title"/>
          </p:nvPr>
        </p:nvSpPr>
        <p:spPr/>
        <p:txBody>
          <a:bodyPr>
            <a:normAutofit/>
          </a:bodyPr>
          <a:lstStyle/>
          <a:p>
            <a:pPr algn="l"/>
            <a:r>
              <a:rPr lang="en-US" dirty="0" smtClean="0"/>
              <a:t>Victim’s Rights: § 536</a:t>
            </a:r>
            <a:endParaRPr lang="en-US" dirty="0"/>
          </a:p>
        </p:txBody>
      </p:sp>
    </p:spTree>
    <p:extLst>
      <p:ext uri="{BB962C8B-B14F-4D97-AF65-F5344CB8AC3E}">
        <p14:creationId xmlns:p14="http://schemas.microsoft.com/office/powerpoint/2010/main" val="8152279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503920" cy="4572000"/>
          </a:xfrm>
        </p:spPr>
        <p:txBody>
          <a:bodyPr>
            <a:normAutofit lnSpcReduction="10000"/>
          </a:bodyPr>
          <a:lstStyle/>
          <a:p>
            <a:r>
              <a:rPr lang="en-US" sz="2000" dirty="0" smtClean="0"/>
              <a:t>A victim may refuse to disclose the content of oral communication and written records concerning the victim.</a:t>
            </a:r>
          </a:p>
          <a:p>
            <a:r>
              <a:rPr lang="en-US" sz="2000" dirty="0" smtClean="0"/>
              <a:t>A victim may request any volunteer or employee of a domestic violence program from disclosing information concerning the victim.</a:t>
            </a:r>
          </a:p>
          <a:p>
            <a:r>
              <a:rPr lang="en-US" sz="2000" dirty="0" smtClean="0"/>
              <a:t>Confidentiality DOES NOT relieve </a:t>
            </a:r>
            <a:r>
              <a:rPr lang="en-US" sz="2000" dirty="0"/>
              <a:t>a person from reporting child abuse or </a:t>
            </a:r>
            <a:r>
              <a:rPr lang="en-US" sz="2000" dirty="0" smtClean="0"/>
              <a:t>neglect.</a:t>
            </a:r>
            <a:endParaRPr lang="en-US" sz="2000" dirty="0"/>
          </a:p>
          <a:p>
            <a:r>
              <a:rPr lang="en-US" sz="2000" dirty="0" smtClean="0"/>
              <a:t>Can disclose information compiled about incidents of family violence if the identity of the victim and his/her family members is protected.</a:t>
            </a:r>
          </a:p>
          <a:p>
            <a:r>
              <a:rPr lang="en-US" sz="2000" dirty="0"/>
              <a:t>Only the victim can waive the privilege.</a:t>
            </a:r>
          </a:p>
          <a:p>
            <a:r>
              <a:rPr lang="en-US" sz="2000" dirty="0"/>
              <a:t>The waiver must be in writing and identify what information may be disclosed and for what purpose.</a:t>
            </a:r>
          </a:p>
          <a:p>
            <a:r>
              <a:rPr lang="en-US" sz="2000" dirty="0"/>
              <a:t>The waiver is limited to 30 days, but the victim can revoke the waiver earlier</a:t>
            </a:r>
            <a:r>
              <a:rPr lang="en-US" sz="2000" dirty="0" smtClean="0"/>
              <a:t>.</a:t>
            </a:r>
            <a:endParaRPr lang="en-US" sz="2000" dirty="0"/>
          </a:p>
        </p:txBody>
      </p:sp>
      <p:sp>
        <p:nvSpPr>
          <p:cNvPr id="2" name="Title 1"/>
          <p:cNvSpPr>
            <a:spLocks noGrp="1"/>
          </p:cNvSpPr>
          <p:nvPr>
            <p:ph type="title"/>
          </p:nvPr>
        </p:nvSpPr>
        <p:spPr/>
        <p:txBody>
          <a:bodyPr>
            <a:normAutofit fontScale="90000"/>
          </a:bodyPr>
          <a:lstStyle/>
          <a:p>
            <a:pPr algn="l"/>
            <a:r>
              <a:rPr lang="en-US" dirty="0" smtClean="0"/>
              <a:t>Confidentiality for Victims:§ </a:t>
            </a:r>
            <a:r>
              <a:rPr lang="en-US" dirty="0"/>
              <a:t>536(B</a:t>
            </a:r>
            <a:r>
              <a:rPr lang="en-US" dirty="0" smtClean="0"/>
              <a:t>)</a:t>
            </a:r>
            <a:endParaRPr lang="en-US" dirty="0"/>
          </a:p>
        </p:txBody>
      </p:sp>
    </p:spTree>
    <p:extLst>
      <p:ext uri="{BB962C8B-B14F-4D97-AF65-F5344CB8AC3E}">
        <p14:creationId xmlns:p14="http://schemas.microsoft.com/office/powerpoint/2010/main" val="16269477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Sex Offender Registration and Notification Act of </a:t>
            </a:r>
            <a:r>
              <a:rPr lang="en-US" dirty="0" smtClean="0"/>
              <a:t>2012</a:t>
            </a:r>
            <a:endParaRPr lang="en-US" dirty="0"/>
          </a:p>
        </p:txBody>
      </p:sp>
      <p:sp>
        <p:nvSpPr>
          <p:cNvPr id="3" name="Text Placeholder 2"/>
          <p:cNvSpPr>
            <a:spLocks noGrp="1"/>
          </p:cNvSpPr>
          <p:nvPr>
            <p:ph type="body" idx="1"/>
          </p:nvPr>
        </p:nvSpPr>
        <p:spPr/>
        <p:txBody>
          <a:bodyPr>
            <a:normAutofit/>
          </a:bodyPr>
          <a:lstStyle/>
          <a:p>
            <a:pPr marL="0" lvl="1" indent="0">
              <a:spcBef>
                <a:spcPts val="400"/>
              </a:spcBef>
              <a:buSzPct val="68000"/>
            </a:pPr>
            <a:r>
              <a:rPr lang="en-US" sz="2000" dirty="0"/>
              <a:t>17 N.N.C. § 2100 et seq. (2012), amended by CJN-31-14 (2014</a:t>
            </a:r>
            <a:r>
              <a:rPr lang="en-US" sz="2000" dirty="0" smtClean="0"/>
              <a:t>)</a:t>
            </a:r>
            <a:endParaRPr lang="en-US" sz="2000" b="1" dirty="0"/>
          </a:p>
        </p:txBody>
      </p:sp>
    </p:spTree>
    <p:extLst>
      <p:ext uri="{BB962C8B-B14F-4D97-AF65-F5344CB8AC3E}">
        <p14:creationId xmlns:p14="http://schemas.microsoft.com/office/powerpoint/2010/main" val="39580690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The Navajo Nation acts to protect the public, particularly children, from sex offenders by requiring the registration of convicted sex offenders who reside, work or go to school within Navajo Indian Country and notification to the community of such convicted sex offenders in accordance with this Act and Title I of the Adam Walsh Child Protection and Safety Act of 2006, 42 U.S.C. § 16901 et seq.</a:t>
            </a:r>
            <a:endParaRPr lang="en-US" sz="2000" dirty="0"/>
          </a:p>
        </p:txBody>
      </p:sp>
      <p:sp>
        <p:nvSpPr>
          <p:cNvPr id="3" name="Title 2"/>
          <p:cNvSpPr>
            <a:spLocks noGrp="1"/>
          </p:cNvSpPr>
          <p:nvPr>
            <p:ph type="title"/>
          </p:nvPr>
        </p:nvSpPr>
        <p:spPr/>
        <p:txBody>
          <a:bodyPr/>
          <a:lstStyle/>
          <a:p>
            <a:r>
              <a:rPr lang="en-US" dirty="0" smtClean="0"/>
              <a:t>Purpose: § 2101</a:t>
            </a:r>
            <a:endParaRPr lang="en-US" dirty="0"/>
          </a:p>
        </p:txBody>
      </p:sp>
    </p:spTree>
    <p:extLst>
      <p:ext uri="{BB962C8B-B14F-4D97-AF65-F5344CB8AC3E}">
        <p14:creationId xmlns:p14="http://schemas.microsoft.com/office/powerpoint/2010/main" val="30081653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b="1" dirty="0" smtClean="0"/>
              <a:t>Violence Against Families Act</a:t>
            </a:r>
          </a:p>
          <a:p>
            <a:r>
              <a:rPr lang="en-US" sz="2000" b="1" dirty="0" smtClean="0"/>
              <a:t>Sex Offender Registration and Notification Act of 2012</a:t>
            </a:r>
          </a:p>
          <a:p>
            <a:r>
              <a:rPr lang="en-US" sz="2000" b="1" dirty="0"/>
              <a:t>Domestic Abuse Protection Act </a:t>
            </a:r>
          </a:p>
          <a:p>
            <a:r>
              <a:rPr lang="en-US" sz="2000" b="1" dirty="0" err="1"/>
              <a:t>Álchíní</a:t>
            </a:r>
            <a:r>
              <a:rPr lang="en-US" sz="2000" b="1" dirty="0"/>
              <a:t> Bi </a:t>
            </a:r>
            <a:r>
              <a:rPr lang="en-US" sz="2000" b="1" dirty="0" err="1"/>
              <a:t>Beehaz’áannii</a:t>
            </a:r>
            <a:r>
              <a:rPr lang="en-US" sz="2000" b="1" dirty="0"/>
              <a:t> Act </a:t>
            </a:r>
            <a:r>
              <a:rPr lang="en-US" sz="2000" b="1" dirty="0" smtClean="0"/>
              <a:t>2011</a:t>
            </a:r>
            <a:endParaRPr lang="en-US" sz="2000" b="1" dirty="0"/>
          </a:p>
        </p:txBody>
      </p:sp>
      <p:sp>
        <p:nvSpPr>
          <p:cNvPr id="3" name="Title 2"/>
          <p:cNvSpPr>
            <a:spLocks noGrp="1"/>
          </p:cNvSpPr>
          <p:nvPr>
            <p:ph type="title"/>
          </p:nvPr>
        </p:nvSpPr>
        <p:spPr/>
        <p:txBody>
          <a:bodyPr>
            <a:normAutofit fontScale="90000"/>
          </a:bodyPr>
          <a:lstStyle/>
          <a:p>
            <a:r>
              <a:rPr lang="en-US" dirty="0" smtClean="0"/>
              <a:t>Laws Regarding Domestic Violence</a:t>
            </a:r>
            <a:endParaRPr lang="en-US" dirty="0"/>
          </a:p>
        </p:txBody>
      </p:sp>
    </p:spTree>
    <p:extLst>
      <p:ext uri="{BB962C8B-B14F-4D97-AF65-F5344CB8AC3E}">
        <p14:creationId xmlns:p14="http://schemas.microsoft.com/office/powerpoint/2010/main" val="1236187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2000" dirty="0" smtClean="0"/>
          </a:p>
          <a:p>
            <a:r>
              <a:rPr lang="en-US" sz="2000" dirty="0" smtClean="0"/>
              <a:t>Tier 1 – every year for 15 years</a:t>
            </a:r>
          </a:p>
          <a:p>
            <a:r>
              <a:rPr lang="en-US" sz="2000" dirty="0" smtClean="0"/>
              <a:t>Tier 2 – every 6 months for 25 years</a:t>
            </a:r>
          </a:p>
          <a:p>
            <a:r>
              <a:rPr lang="en-US" sz="2000" dirty="0" smtClean="0"/>
              <a:t>Tier 3 – every 3 months for life</a:t>
            </a:r>
          </a:p>
          <a:p>
            <a:endParaRPr lang="en-US" sz="2000" dirty="0"/>
          </a:p>
          <a:p>
            <a:r>
              <a:rPr lang="en-US" sz="2000" dirty="0" smtClean="0"/>
              <a:t>Within 3 business days prior to release from Navajo corrections facility</a:t>
            </a:r>
          </a:p>
          <a:p>
            <a:r>
              <a:rPr lang="en-US" sz="2000" dirty="0" smtClean="0"/>
              <a:t>Within 3 business days of sentencing which does not include incarceration</a:t>
            </a:r>
          </a:p>
          <a:p>
            <a:r>
              <a:rPr lang="en-US" sz="2000" dirty="0" smtClean="0"/>
              <a:t>Within 3 business days of coming into the Navajo Nation</a:t>
            </a:r>
            <a:endParaRPr lang="en-US" sz="2000" dirty="0"/>
          </a:p>
        </p:txBody>
      </p:sp>
      <p:sp>
        <p:nvSpPr>
          <p:cNvPr id="3" name="Title 2"/>
          <p:cNvSpPr>
            <a:spLocks noGrp="1"/>
          </p:cNvSpPr>
          <p:nvPr>
            <p:ph type="title"/>
          </p:nvPr>
        </p:nvSpPr>
        <p:spPr/>
        <p:txBody>
          <a:bodyPr>
            <a:normAutofit fontScale="90000"/>
          </a:bodyPr>
          <a:lstStyle/>
          <a:p>
            <a:r>
              <a:rPr lang="en-US" dirty="0" smtClean="0"/>
              <a:t>Frequency and Duration of Registration: § 2107</a:t>
            </a:r>
            <a:endParaRPr lang="en-US" dirty="0"/>
          </a:p>
        </p:txBody>
      </p:sp>
    </p:spTree>
    <p:extLst>
      <p:ext uri="{BB962C8B-B14F-4D97-AF65-F5344CB8AC3E}">
        <p14:creationId xmlns:p14="http://schemas.microsoft.com/office/powerpoint/2010/main" val="9509483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Failure to register or absconding</a:t>
            </a:r>
          </a:p>
          <a:p>
            <a:r>
              <a:rPr lang="en-US" sz="2000" dirty="0" smtClean="0"/>
              <a:t>Up to 365 days incarceration</a:t>
            </a:r>
          </a:p>
          <a:p>
            <a:r>
              <a:rPr lang="en-US" sz="2000" dirty="0" smtClean="0"/>
              <a:t>Register 3 days prior to incarceration and in accordance with the tier level of the original sex offense</a:t>
            </a:r>
          </a:p>
          <a:p>
            <a:r>
              <a:rPr lang="en-US" sz="2000" dirty="0" smtClean="0"/>
              <a:t>Non-Indians are arrested and places into federal custody for consideration of federal prosecution</a:t>
            </a:r>
            <a:endParaRPr lang="en-US" sz="2000" dirty="0"/>
          </a:p>
        </p:txBody>
      </p:sp>
      <p:sp>
        <p:nvSpPr>
          <p:cNvPr id="3" name="Title 2"/>
          <p:cNvSpPr>
            <a:spLocks noGrp="1"/>
          </p:cNvSpPr>
          <p:nvPr>
            <p:ph type="title"/>
          </p:nvPr>
        </p:nvSpPr>
        <p:spPr/>
        <p:txBody>
          <a:bodyPr/>
          <a:lstStyle/>
          <a:p>
            <a:r>
              <a:rPr lang="en-US" dirty="0" smtClean="0"/>
              <a:t>Failure to Register: § 2112</a:t>
            </a:r>
            <a:endParaRPr lang="en-US" dirty="0"/>
          </a:p>
        </p:txBody>
      </p:sp>
    </p:spTree>
    <p:extLst>
      <p:ext uri="{BB962C8B-B14F-4D97-AF65-F5344CB8AC3E}">
        <p14:creationId xmlns:p14="http://schemas.microsoft.com/office/powerpoint/2010/main" val="11169201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a:t>Navajo Nation Sex Offender Registry for the Public: </a:t>
            </a:r>
            <a:r>
              <a:rPr lang="en-US" sz="2000" dirty="0" smtClean="0"/>
              <a:t>Public website that provides information about convicted sex offenders who reside, work or go to school within Navajo Indian Country; </a:t>
            </a:r>
            <a:r>
              <a:rPr lang="en-US" sz="2000" dirty="0"/>
              <a:t>§ 2114 </a:t>
            </a:r>
            <a:endParaRPr lang="en-US" sz="2000" dirty="0" smtClean="0"/>
          </a:p>
          <a:p>
            <a:pPr marL="109728" indent="0">
              <a:buNone/>
            </a:pPr>
            <a:endParaRPr lang="en-US" sz="2000" dirty="0" smtClean="0"/>
          </a:p>
          <a:p>
            <a:pPr marL="365760" lvl="1" indent="-256032">
              <a:spcBef>
                <a:spcPts val="400"/>
              </a:spcBef>
              <a:buSzPct val="68000"/>
              <a:buFont typeface="Wingdings 3"/>
              <a:buChar char=""/>
            </a:pPr>
            <a:r>
              <a:rPr lang="en-US" sz="2000" dirty="0" smtClean="0"/>
              <a:t>Pursuant to </a:t>
            </a:r>
            <a:r>
              <a:rPr lang="en-US" sz="2000" dirty="0"/>
              <a:t>§ </a:t>
            </a:r>
            <a:r>
              <a:rPr lang="en-US" sz="2000" dirty="0" smtClean="0"/>
              <a:t>2116, </a:t>
            </a:r>
            <a:r>
              <a:rPr lang="en-US" sz="2000" dirty="0"/>
              <a:t>w</a:t>
            </a:r>
            <a:r>
              <a:rPr lang="en-US" sz="2000" dirty="0" smtClean="0"/>
              <a:t>henever a sex offender updates information, NPD:</a:t>
            </a:r>
          </a:p>
          <a:p>
            <a:pPr lvl="1"/>
            <a:r>
              <a:rPr lang="en-US" sz="2000" dirty="0" smtClean="0"/>
              <a:t>Update NNSORPP</a:t>
            </a:r>
          </a:p>
          <a:p>
            <a:pPr lvl="1"/>
            <a:r>
              <a:rPr lang="en-US" sz="2000" dirty="0" smtClean="0"/>
              <a:t>Notify Navajo SORNA unit</a:t>
            </a:r>
          </a:p>
          <a:p>
            <a:pPr lvl="1"/>
            <a:r>
              <a:rPr lang="en-US" sz="2000" dirty="0" smtClean="0"/>
              <a:t>Notify Child Protective Services and those who conduct background checks</a:t>
            </a:r>
          </a:p>
          <a:p>
            <a:pPr lvl="1"/>
            <a:r>
              <a:rPr lang="en-US" sz="2000" dirty="0" smtClean="0"/>
              <a:t>Notify schools, chapters, housing areas and businesses</a:t>
            </a:r>
            <a:endParaRPr lang="en-US" sz="2000" dirty="0"/>
          </a:p>
        </p:txBody>
      </p:sp>
      <p:sp>
        <p:nvSpPr>
          <p:cNvPr id="3" name="Title 2"/>
          <p:cNvSpPr>
            <a:spLocks noGrp="1"/>
          </p:cNvSpPr>
          <p:nvPr>
            <p:ph type="title"/>
          </p:nvPr>
        </p:nvSpPr>
        <p:spPr/>
        <p:txBody>
          <a:bodyPr>
            <a:normAutofit/>
          </a:bodyPr>
          <a:lstStyle/>
          <a:p>
            <a:r>
              <a:rPr lang="en-US" dirty="0" smtClean="0"/>
              <a:t>Notification</a:t>
            </a:r>
            <a:endParaRPr lang="en-US" dirty="0"/>
          </a:p>
        </p:txBody>
      </p:sp>
    </p:spTree>
    <p:extLst>
      <p:ext uri="{BB962C8B-B14F-4D97-AF65-F5344CB8AC3E}">
        <p14:creationId xmlns:p14="http://schemas.microsoft.com/office/powerpoint/2010/main" val="2879115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Domestic Abuse Protection Act</a:t>
            </a:r>
          </a:p>
        </p:txBody>
      </p:sp>
      <p:sp>
        <p:nvSpPr>
          <p:cNvPr id="3" name="Text Placeholder 2"/>
          <p:cNvSpPr>
            <a:spLocks noGrp="1"/>
          </p:cNvSpPr>
          <p:nvPr>
            <p:ph type="body" idx="1"/>
          </p:nvPr>
        </p:nvSpPr>
        <p:spPr/>
        <p:txBody>
          <a:bodyPr/>
          <a:lstStyle/>
          <a:p>
            <a:pPr marL="0" lvl="1" indent="0">
              <a:spcBef>
                <a:spcPts val="400"/>
              </a:spcBef>
              <a:buSzPct val="68000"/>
            </a:pPr>
            <a:r>
              <a:rPr lang="en-US" sz="2000" dirty="0"/>
              <a:t>9 N.N.C. § 1601 et seq. (1993)</a:t>
            </a:r>
          </a:p>
          <a:p>
            <a:endParaRPr lang="en-US" dirty="0"/>
          </a:p>
        </p:txBody>
      </p:sp>
    </p:spTree>
    <p:extLst>
      <p:ext uri="{BB962C8B-B14F-4D97-AF65-F5344CB8AC3E}">
        <p14:creationId xmlns:p14="http://schemas.microsoft.com/office/powerpoint/2010/main" val="39957921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365760" lvl="2" indent="-256032">
              <a:spcBef>
                <a:spcPts val="400"/>
              </a:spcBef>
              <a:buClr>
                <a:schemeClr val="accent1"/>
              </a:buClr>
              <a:buSzPct val="68000"/>
              <a:buFont typeface="Wingdings 3"/>
              <a:buChar char=""/>
            </a:pPr>
            <a:r>
              <a:rPr lang="en-US" sz="2000" dirty="0"/>
              <a:t>It is the policy of the Navajo Nation to demonstrate respect for Navajo family and clanship; </a:t>
            </a:r>
            <a:r>
              <a:rPr lang="en-US" sz="2000" dirty="0" smtClean="0"/>
              <a:t>abuse </a:t>
            </a:r>
            <a:r>
              <a:rPr lang="en-US" sz="2000" dirty="0"/>
              <a:t>within families will not be tolerated. </a:t>
            </a:r>
            <a:r>
              <a:rPr lang="en-US" sz="2000" dirty="0" smtClean="0"/>
              <a:t>§ </a:t>
            </a:r>
            <a:r>
              <a:rPr lang="en-US" sz="2000" dirty="0"/>
              <a:t>1602</a:t>
            </a:r>
            <a:r>
              <a:rPr lang="en-US" sz="2000" dirty="0" smtClean="0"/>
              <a:t>.</a:t>
            </a:r>
          </a:p>
          <a:p>
            <a:pPr marL="109728" lvl="2" indent="0">
              <a:spcBef>
                <a:spcPts val="400"/>
              </a:spcBef>
              <a:buClr>
                <a:schemeClr val="accent1"/>
              </a:buClr>
              <a:buSzPct val="68000"/>
              <a:buNone/>
            </a:pPr>
            <a:endParaRPr lang="en-US" sz="2000" b="1" dirty="0"/>
          </a:p>
          <a:p>
            <a:pPr marL="365760" lvl="2" indent="-256032">
              <a:spcBef>
                <a:spcPts val="400"/>
              </a:spcBef>
              <a:buClr>
                <a:schemeClr val="accent1"/>
              </a:buClr>
              <a:buSzPct val="68000"/>
              <a:buFont typeface="Wingdings 3"/>
              <a:buChar char=""/>
            </a:pPr>
            <a:r>
              <a:rPr lang="en-US" sz="2000" dirty="0"/>
              <a:t>The DAPA is intended to protect individuals, family members and clan members from abuse in domestic settings. </a:t>
            </a:r>
            <a:r>
              <a:rPr lang="en-US" sz="2000" dirty="0" smtClean="0"/>
              <a:t>§ </a:t>
            </a:r>
            <a:r>
              <a:rPr lang="en-US" sz="2000" dirty="0"/>
              <a:t>1604</a:t>
            </a:r>
            <a:r>
              <a:rPr lang="en-US" sz="2000" dirty="0" smtClean="0"/>
              <a:t>.</a:t>
            </a:r>
            <a:endParaRPr lang="en-US" sz="2000" b="1" dirty="0"/>
          </a:p>
        </p:txBody>
      </p:sp>
      <p:sp>
        <p:nvSpPr>
          <p:cNvPr id="3" name="Title 2"/>
          <p:cNvSpPr>
            <a:spLocks noGrp="1"/>
          </p:cNvSpPr>
          <p:nvPr>
            <p:ph type="title"/>
          </p:nvPr>
        </p:nvSpPr>
        <p:spPr/>
        <p:txBody>
          <a:bodyPr/>
          <a:lstStyle/>
          <a:p>
            <a:r>
              <a:rPr lang="en-US" dirty="0" smtClean="0"/>
              <a:t>Policy and Purpose</a:t>
            </a:r>
            <a:endParaRPr lang="en-US" dirty="0"/>
          </a:p>
        </p:txBody>
      </p:sp>
    </p:spTree>
    <p:extLst>
      <p:ext uri="{BB962C8B-B14F-4D97-AF65-F5344CB8AC3E}">
        <p14:creationId xmlns:p14="http://schemas.microsoft.com/office/powerpoint/2010/main" val="29593317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lvl="2" indent="-256032">
              <a:spcBef>
                <a:spcPts val="400"/>
              </a:spcBef>
              <a:buClr>
                <a:schemeClr val="accent1"/>
              </a:buClr>
              <a:buSzPct val="68000"/>
              <a:buFont typeface="Wingdings 3"/>
              <a:buChar char=""/>
            </a:pPr>
            <a:r>
              <a:rPr lang="en-US" sz="2000" dirty="0"/>
              <a:t>Domestic abuse is assault, battery, threatening, coercion, confinement, damage to property, emotional abuse, harassment, sexual abuse, and other conduct constituting an offense or tort under Navajo Nation laws upon a victim</a:t>
            </a:r>
            <a:r>
              <a:rPr lang="en-US" sz="2000" dirty="0" smtClean="0"/>
              <a:t>. § </a:t>
            </a:r>
            <a:r>
              <a:rPr lang="en-US" sz="2000" dirty="0"/>
              <a:t>1605(A)(1).</a:t>
            </a:r>
            <a:endParaRPr lang="en-US" sz="2000" b="1" dirty="0"/>
          </a:p>
          <a:p>
            <a:pPr marL="365760" lvl="2" indent="-256032">
              <a:spcBef>
                <a:spcPts val="400"/>
              </a:spcBef>
              <a:buClr>
                <a:schemeClr val="accent1"/>
              </a:buClr>
              <a:buSzPct val="68000"/>
              <a:buFont typeface="Wingdings 3"/>
              <a:buChar char=""/>
            </a:pPr>
            <a:r>
              <a:rPr lang="en-US" sz="2000" dirty="0"/>
              <a:t>An abuser is any person who engages in the domestic abuse as defined above. </a:t>
            </a:r>
            <a:r>
              <a:rPr lang="en-US" sz="2000" dirty="0" smtClean="0"/>
              <a:t>§ </a:t>
            </a:r>
            <a:r>
              <a:rPr lang="en-US" sz="2000" dirty="0"/>
              <a:t>1605(C).</a:t>
            </a:r>
            <a:endParaRPr lang="en-US" sz="2000" b="1" dirty="0"/>
          </a:p>
          <a:p>
            <a:pPr marL="365760" lvl="2" indent="-256032">
              <a:spcBef>
                <a:spcPts val="400"/>
              </a:spcBef>
              <a:buClr>
                <a:schemeClr val="accent1"/>
              </a:buClr>
              <a:buSzPct val="68000"/>
              <a:buFont typeface="Wingdings 3"/>
              <a:buChar char=""/>
            </a:pPr>
            <a:r>
              <a:rPr lang="en-US" sz="2000" dirty="0"/>
              <a:t>A victim must be either a member or former member of the abuser’s household, person involved </a:t>
            </a:r>
            <a:r>
              <a:rPr lang="en-US" sz="2000" dirty="0" smtClean="0"/>
              <a:t>or </a:t>
            </a:r>
            <a:r>
              <a:rPr lang="en-US" sz="2000" dirty="0"/>
              <a:t>formerly involved in an intimate relationship with the abuser, person who interacts with the abuser in an employment, academic, recreational, religious, social or other setting, offspring of the abuser, relative or clan member of the abuser, an elderly person, or a vulnerable person. </a:t>
            </a:r>
            <a:r>
              <a:rPr lang="en-US" sz="2000" dirty="0" smtClean="0"/>
              <a:t>§ </a:t>
            </a:r>
            <a:r>
              <a:rPr lang="en-US" sz="2000" dirty="0"/>
              <a:t>1605(B</a:t>
            </a:r>
            <a:r>
              <a:rPr lang="en-US" sz="2000" dirty="0" smtClean="0"/>
              <a:t>).</a:t>
            </a:r>
            <a:endParaRPr lang="en-US" sz="2000" b="1" dirty="0"/>
          </a:p>
        </p:txBody>
      </p:sp>
      <p:sp>
        <p:nvSpPr>
          <p:cNvPr id="3" name="Title 2"/>
          <p:cNvSpPr>
            <a:spLocks noGrp="1"/>
          </p:cNvSpPr>
          <p:nvPr>
            <p:ph type="title"/>
          </p:nvPr>
        </p:nvSpPr>
        <p:spPr/>
        <p:txBody>
          <a:bodyPr/>
          <a:lstStyle/>
          <a:p>
            <a:r>
              <a:rPr lang="en-US" dirty="0" smtClean="0"/>
              <a:t>Definitions</a:t>
            </a:r>
            <a:endParaRPr lang="en-US" dirty="0"/>
          </a:p>
        </p:txBody>
      </p:sp>
    </p:spTree>
    <p:extLst>
      <p:ext uri="{BB962C8B-B14F-4D97-AF65-F5344CB8AC3E}">
        <p14:creationId xmlns:p14="http://schemas.microsoft.com/office/powerpoint/2010/main" val="39814346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lvl="3" indent="-256032">
              <a:spcBef>
                <a:spcPts val="400"/>
              </a:spcBef>
              <a:buClr>
                <a:schemeClr val="accent1"/>
              </a:buClr>
              <a:buSzPct val="68000"/>
              <a:buFont typeface="Wingdings 3"/>
              <a:buChar char=""/>
            </a:pPr>
            <a:r>
              <a:rPr lang="en-US" sz="2000" dirty="0" smtClean="0"/>
              <a:t>Issued when </a:t>
            </a:r>
            <a:r>
              <a:rPr lang="en-US" sz="2000" dirty="0"/>
              <a:t>a preponderance of the evidence shows that it is more likely than not an act of domestic abuse occurred or is about to </a:t>
            </a:r>
            <a:r>
              <a:rPr lang="en-US" sz="2000" dirty="0" smtClean="0"/>
              <a:t>occur; </a:t>
            </a:r>
            <a:r>
              <a:rPr lang="en-US" sz="2000" dirty="0"/>
              <a:t>§ </a:t>
            </a:r>
            <a:r>
              <a:rPr lang="en-US" sz="2000" dirty="0" smtClean="0"/>
              <a:t>1665(b)(4)</a:t>
            </a:r>
          </a:p>
          <a:p>
            <a:pPr marL="365760" lvl="3" indent="-256032">
              <a:spcBef>
                <a:spcPts val="400"/>
              </a:spcBef>
              <a:buClr>
                <a:schemeClr val="accent1"/>
              </a:buClr>
              <a:buSzPct val="68000"/>
              <a:buFont typeface="Wingdings 3"/>
              <a:buChar char=""/>
            </a:pPr>
            <a:r>
              <a:rPr lang="en-US" sz="2000" dirty="0" smtClean="0"/>
              <a:t>Relief is very broad: no further abuse, stay away, property distribution/protection, custody/visitation of minor children; § 1660</a:t>
            </a:r>
            <a:endParaRPr lang="en-US" sz="2000" dirty="0"/>
          </a:p>
          <a:p>
            <a:pPr marL="365760" lvl="3" indent="-256032">
              <a:spcBef>
                <a:spcPts val="400"/>
              </a:spcBef>
              <a:buClr>
                <a:schemeClr val="accent1"/>
              </a:buClr>
              <a:buSzPct val="68000"/>
              <a:buFont typeface="Wingdings 3"/>
              <a:buChar char=""/>
            </a:pPr>
            <a:r>
              <a:rPr lang="en-US" sz="2000" dirty="0" smtClean="0"/>
              <a:t>Remains </a:t>
            </a:r>
            <a:r>
              <a:rPr lang="en-US" sz="2000" dirty="0"/>
              <a:t>in effect for </a:t>
            </a:r>
            <a:r>
              <a:rPr lang="en-US" sz="2000" dirty="0" smtClean="0"/>
              <a:t>five years </a:t>
            </a:r>
            <a:r>
              <a:rPr lang="en-US" sz="2000" dirty="0"/>
              <a:t>unless otherwise </a:t>
            </a:r>
            <a:r>
              <a:rPr lang="en-US" sz="2000" dirty="0" smtClean="0"/>
              <a:t>specified; </a:t>
            </a:r>
            <a:r>
              <a:rPr lang="en-US" sz="2000" dirty="0"/>
              <a:t>§ </a:t>
            </a:r>
            <a:r>
              <a:rPr lang="en-US" sz="2000" dirty="0" smtClean="0"/>
              <a:t>1662(C)</a:t>
            </a:r>
          </a:p>
          <a:p>
            <a:pPr marL="365760" lvl="3" indent="-256032">
              <a:spcBef>
                <a:spcPts val="400"/>
              </a:spcBef>
              <a:buClr>
                <a:schemeClr val="accent1"/>
              </a:buClr>
              <a:buSzPct val="68000"/>
              <a:buFont typeface="Wingdings 3"/>
              <a:buChar char=""/>
            </a:pPr>
            <a:r>
              <a:rPr lang="en-US" sz="2000" dirty="0" smtClean="0"/>
              <a:t>Violations </a:t>
            </a:r>
            <a:r>
              <a:rPr lang="en-US" sz="2000" dirty="0"/>
              <a:t>can be prosecuted criminally and </a:t>
            </a:r>
            <a:r>
              <a:rPr lang="en-US" sz="2000" dirty="0" smtClean="0"/>
              <a:t>civilly; </a:t>
            </a:r>
            <a:r>
              <a:rPr lang="en-US" sz="2000" dirty="0"/>
              <a:t>§ </a:t>
            </a:r>
            <a:r>
              <a:rPr lang="en-US" sz="2000" dirty="0" smtClean="0"/>
              <a:t>1663</a:t>
            </a:r>
          </a:p>
          <a:p>
            <a:pPr marL="365760" lvl="3" indent="-256032">
              <a:spcBef>
                <a:spcPts val="400"/>
              </a:spcBef>
              <a:buClr>
                <a:schemeClr val="accent1"/>
              </a:buClr>
              <a:buSzPct val="68000"/>
              <a:buFont typeface="Wingdings 3"/>
              <a:buChar char=""/>
            </a:pPr>
            <a:r>
              <a:rPr lang="en-US" sz="2000" dirty="0"/>
              <a:t>Can be </a:t>
            </a:r>
            <a:r>
              <a:rPr lang="en-US" sz="2000" dirty="0" smtClean="0"/>
              <a:t>renewed, extended, modified and vacated </a:t>
            </a:r>
            <a:r>
              <a:rPr lang="en-US" sz="2000" dirty="0"/>
              <a:t>at any time before its </a:t>
            </a:r>
            <a:r>
              <a:rPr lang="en-US" sz="2000" dirty="0" smtClean="0"/>
              <a:t>expiration; </a:t>
            </a:r>
            <a:r>
              <a:rPr lang="en-US" sz="2000" dirty="0"/>
              <a:t>§ </a:t>
            </a:r>
            <a:r>
              <a:rPr lang="en-US" sz="2000" dirty="0" smtClean="0"/>
              <a:t>1662(d) and </a:t>
            </a:r>
            <a:r>
              <a:rPr lang="en-US" sz="2000" dirty="0"/>
              <a:t>§ </a:t>
            </a:r>
            <a:r>
              <a:rPr lang="en-US" sz="2000" dirty="0" smtClean="0"/>
              <a:t>1664</a:t>
            </a:r>
            <a:endParaRPr lang="en-US" sz="2000" b="1" dirty="0" smtClean="0"/>
          </a:p>
          <a:p>
            <a:pPr marL="365760" lvl="3" indent="-256032">
              <a:spcBef>
                <a:spcPts val="400"/>
              </a:spcBef>
              <a:buClr>
                <a:schemeClr val="accent1"/>
              </a:buClr>
              <a:buSzPct val="68000"/>
              <a:buFont typeface="Wingdings 3"/>
              <a:buChar char=""/>
            </a:pPr>
            <a:r>
              <a:rPr lang="en-US" sz="2000" dirty="0"/>
              <a:t>May be referred to </a:t>
            </a:r>
            <a:r>
              <a:rPr lang="en-US" sz="2000" dirty="0" smtClean="0"/>
              <a:t>Peacemaking; </a:t>
            </a:r>
            <a:r>
              <a:rPr lang="en-US" sz="2000" dirty="0"/>
              <a:t>§ </a:t>
            </a:r>
            <a:r>
              <a:rPr lang="en-US" sz="2000" dirty="0" smtClean="0"/>
              <a:t>1652</a:t>
            </a:r>
            <a:endParaRPr lang="en-US" sz="2000" dirty="0"/>
          </a:p>
          <a:p>
            <a:pPr marL="109728" lvl="3" indent="0">
              <a:spcBef>
                <a:spcPts val="400"/>
              </a:spcBef>
              <a:buClr>
                <a:schemeClr val="accent1"/>
              </a:buClr>
              <a:buSzPct val="68000"/>
              <a:buNone/>
            </a:pPr>
            <a:endParaRPr lang="en-US" sz="2200" dirty="0" smtClean="0"/>
          </a:p>
          <a:p>
            <a:endParaRPr lang="en-US" dirty="0"/>
          </a:p>
        </p:txBody>
      </p:sp>
      <p:sp>
        <p:nvSpPr>
          <p:cNvPr id="3" name="Title 2"/>
          <p:cNvSpPr>
            <a:spLocks noGrp="1"/>
          </p:cNvSpPr>
          <p:nvPr>
            <p:ph type="title"/>
          </p:nvPr>
        </p:nvSpPr>
        <p:spPr/>
        <p:txBody>
          <a:bodyPr>
            <a:normAutofit fontScale="90000"/>
          </a:bodyPr>
          <a:lstStyle/>
          <a:p>
            <a:r>
              <a:rPr lang="en-US" dirty="0" smtClean="0"/>
              <a:t>Domestic Abuse Protection Orders</a:t>
            </a:r>
            <a:endParaRPr lang="en-US" dirty="0"/>
          </a:p>
        </p:txBody>
      </p:sp>
    </p:spTree>
    <p:extLst>
      <p:ext uri="{BB962C8B-B14F-4D97-AF65-F5344CB8AC3E}">
        <p14:creationId xmlns:p14="http://schemas.microsoft.com/office/powerpoint/2010/main" val="35889192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Álchíní</a:t>
            </a:r>
            <a:r>
              <a:rPr lang="en-US" dirty="0"/>
              <a:t> Bi </a:t>
            </a:r>
            <a:r>
              <a:rPr lang="en-US" dirty="0" err="1"/>
              <a:t>Beehaz’áannii</a:t>
            </a:r>
            <a:r>
              <a:rPr lang="en-US" dirty="0"/>
              <a:t> Act </a:t>
            </a:r>
            <a:r>
              <a:rPr lang="en-US" dirty="0" smtClean="0"/>
              <a:t>2011</a:t>
            </a:r>
            <a:endParaRPr lang="en-US" dirty="0"/>
          </a:p>
        </p:txBody>
      </p:sp>
      <p:sp>
        <p:nvSpPr>
          <p:cNvPr id="3" name="Text Placeholder 2"/>
          <p:cNvSpPr>
            <a:spLocks noGrp="1"/>
          </p:cNvSpPr>
          <p:nvPr>
            <p:ph type="body" idx="1"/>
          </p:nvPr>
        </p:nvSpPr>
        <p:spPr/>
        <p:txBody>
          <a:bodyPr>
            <a:normAutofit/>
          </a:bodyPr>
          <a:lstStyle/>
          <a:p>
            <a:pPr marL="0" lvl="1" indent="0">
              <a:spcBef>
                <a:spcPts val="400"/>
              </a:spcBef>
              <a:buSzPct val="68000"/>
            </a:pPr>
            <a:r>
              <a:rPr lang="en-US" sz="2000" dirty="0"/>
              <a:t>9 N.N.C. § 1001 et seq. (2011</a:t>
            </a:r>
            <a:r>
              <a:rPr lang="en-US" sz="2000" dirty="0" smtClean="0"/>
              <a:t>)</a:t>
            </a:r>
            <a:endParaRPr lang="en-US" sz="2000" dirty="0"/>
          </a:p>
        </p:txBody>
      </p:sp>
    </p:spTree>
    <p:extLst>
      <p:ext uri="{BB962C8B-B14F-4D97-AF65-F5344CB8AC3E}">
        <p14:creationId xmlns:p14="http://schemas.microsoft.com/office/powerpoint/2010/main" val="35143931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Jurisdiction</a:t>
            </a:r>
            <a:endParaRPr lang="en-US" dirty="0"/>
          </a:p>
        </p:txBody>
      </p:sp>
      <p:sp>
        <p:nvSpPr>
          <p:cNvPr id="3" name="Content Placeholder 2"/>
          <p:cNvSpPr>
            <a:spLocks noGrp="1"/>
          </p:cNvSpPr>
          <p:nvPr>
            <p:ph idx="1"/>
          </p:nvPr>
        </p:nvSpPr>
        <p:spPr/>
        <p:txBody>
          <a:bodyPr>
            <a:normAutofit/>
          </a:bodyPr>
          <a:lstStyle/>
          <a:p>
            <a:r>
              <a:rPr lang="en-US" sz="1800" dirty="0" smtClean="0"/>
              <a:t>The </a:t>
            </a:r>
            <a:r>
              <a:rPr lang="en-US" sz="1800" dirty="0"/>
              <a:t>Court shall have jurisdiction over all proceedings in which a child is alleged to be a dependent child, a child in need of supervision, or a delinquent child. </a:t>
            </a:r>
            <a:r>
              <a:rPr lang="en-US" sz="1800" dirty="0" smtClean="0"/>
              <a:t>§ 1004(A).</a:t>
            </a:r>
          </a:p>
          <a:p>
            <a:pPr marL="109728" indent="0">
              <a:buNone/>
            </a:pPr>
            <a:endParaRPr lang="en-US" sz="1800" dirty="0"/>
          </a:p>
          <a:p>
            <a:r>
              <a:rPr lang="en-US" sz="1800" dirty="0" smtClean="0"/>
              <a:t>The </a:t>
            </a:r>
            <a:r>
              <a:rPr lang="en-US" sz="1800" dirty="0"/>
              <a:t>Court shall have jurisdiction of: </a:t>
            </a:r>
          </a:p>
          <a:p>
            <a:pPr marL="468630" lvl="1" indent="0">
              <a:buNone/>
            </a:pPr>
            <a:r>
              <a:rPr lang="en-US" sz="1800" dirty="0"/>
              <a:t>1. The termination of parental rights; </a:t>
            </a:r>
          </a:p>
          <a:p>
            <a:pPr marL="468630" lvl="1" indent="0">
              <a:buNone/>
            </a:pPr>
            <a:r>
              <a:rPr lang="en-US" sz="1800" dirty="0"/>
              <a:t>2. The adoption of a child; </a:t>
            </a:r>
          </a:p>
          <a:p>
            <a:pPr marL="468630" lvl="1" indent="0">
              <a:buNone/>
            </a:pPr>
            <a:r>
              <a:rPr lang="en-US" sz="1800" dirty="0"/>
              <a:t>3. Determining physical and/or legal custody of, or to appoint a custodian or </a:t>
            </a:r>
            <a:r>
              <a:rPr lang="en-US" sz="1800" dirty="0" smtClean="0"/>
              <a:t>guardian </a:t>
            </a:r>
            <a:r>
              <a:rPr lang="en-US" sz="1800" dirty="0"/>
              <a:t>for a child; </a:t>
            </a:r>
          </a:p>
          <a:p>
            <a:pPr marL="468630" lvl="1" indent="0">
              <a:buNone/>
            </a:pPr>
            <a:r>
              <a:rPr lang="en-US" sz="1800" dirty="0"/>
              <a:t>4. The commitment of a mentally ill or mentally disabled child; </a:t>
            </a:r>
          </a:p>
          <a:p>
            <a:pPr marL="468630" lvl="1" indent="0">
              <a:buNone/>
            </a:pPr>
            <a:r>
              <a:rPr lang="en-US" sz="1800" dirty="0"/>
              <a:t>5. The authorization of the marriage of a minor; </a:t>
            </a:r>
            <a:endParaRPr lang="en-US" sz="1800" dirty="0" smtClean="0"/>
          </a:p>
          <a:p>
            <a:pPr marL="468630" lvl="1" indent="0">
              <a:buNone/>
            </a:pPr>
            <a:r>
              <a:rPr lang="en-US" sz="1800" dirty="0"/>
              <a:t>6. The emancipation of a child. </a:t>
            </a:r>
            <a:r>
              <a:rPr lang="en-US" sz="1800" dirty="0" smtClean="0"/>
              <a:t>§ 1004(B</a:t>
            </a:r>
            <a:r>
              <a:rPr lang="en-US" sz="1800" dirty="0"/>
              <a:t>).</a:t>
            </a:r>
          </a:p>
          <a:p>
            <a:endParaRPr lang="en-US" dirty="0"/>
          </a:p>
        </p:txBody>
      </p:sp>
    </p:spTree>
    <p:extLst>
      <p:ext uri="{BB962C8B-B14F-4D97-AF65-F5344CB8AC3E}">
        <p14:creationId xmlns:p14="http://schemas.microsoft.com/office/powerpoint/2010/main" val="2111115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Findings</a:t>
            </a:r>
            <a:endParaRPr lang="en-US" dirty="0"/>
          </a:p>
        </p:txBody>
      </p:sp>
      <p:sp>
        <p:nvSpPr>
          <p:cNvPr id="3" name="Content Placeholder 2"/>
          <p:cNvSpPr>
            <a:spLocks noGrp="1"/>
          </p:cNvSpPr>
          <p:nvPr>
            <p:ph idx="1"/>
          </p:nvPr>
        </p:nvSpPr>
        <p:spPr/>
        <p:txBody>
          <a:bodyPr>
            <a:noAutofit/>
          </a:bodyPr>
          <a:lstStyle/>
          <a:p>
            <a:pPr marL="555498" indent="-342900">
              <a:buFont typeface="Arial" panose="020B0604020202020204" pitchFamily="34" charset="0"/>
              <a:buChar char="•"/>
            </a:pPr>
            <a:r>
              <a:rPr lang="en-US" sz="2000" dirty="0" smtClean="0"/>
              <a:t>The </a:t>
            </a:r>
            <a:r>
              <a:rPr lang="en-US" sz="2000" dirty="0"/>
              <a:t>Navajo Nation has a legitimate and compelling interest, </a:t>
            </a:r>
            <a:r>
              <a:rPr lang="en-US" sz="2000" i="1" dirty="0" err="1"/>
              <a:t>parens</a:t>
            </a:r>
            <a:r>
              <a:rPr lang="en-US" sz="2000" i="1" dirty="0"/>
              <a:t> </a:t>
            </a:r>
            <a:r>
              <a:rPr lang="en-US" sz="2000" i="1" dirty="0" err="1"/>
              <a:t>patriae</a:t>
            </a:r>
            <a:r>
              <a:rPr lang="en-US" sz="2000" dirty="0"/>
              <a:t>, in the well-being, welfare and safety of those children who come within its jurisdiction; that they grow up to become free, independent, and well-developed individuals and citizens; in ensuring that, to the extent possible, family units remain intact; and also in protecting and maintaining the safety and integrity of the community as a whole. </a:t>
            </a:r>
            <a:r>
              <a:rPr lang="en-US" sz="2000" dirty="0" smtClean="0"/>
              <a:t>CO-38-11 § 2(1).</a:t>
            </a:r>
            <a:endParaRPr lang="en-US" sz="2000" dirty="0"/>
          </a:p>
        </p:txBody>
      </p:sp>
    </p:spTree>
    <p:extLst>
      <p:ext uri="{BB962C8B-B14F-4D97-AF65-F5344CB8AC3E}">
        <p14:creationId xmlns:p14="http://schemas.microsoft.com/office/powerpoint/2010/main" val="36028213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000" dirty="0" smtClean="0"/>
              <a:t>Battery, 365 </a:t>
            </a:r>
            <a:r>
              <a:rPr lang="en-US" sz="2000" dirty="0"/>
              <a:t>days of jail, suspended to 365 days of probation with conditions, and $500 </a:t>
            </a:r>
            <a:r>
              <a:rPr lang="en-US" sz="2000" dirty="0" smtClean="0"/>
              <a:t>fine</a:t>
            </a:r>
          </a:p>
          <a:p>
            <a:r>
              <a:rPr lang="en-US" sz="2000" dirty="0" smtClean="0"/>
              <a:t>Three </a:t>
            </a:r>
            <a:r>
              <a:rPr lang="en-US" sz="2000" dirty="0"/>
              <a:t>months into probation, </a:t>
            </a:r>
            <a:r>
              <a:rPr lang="en-US" sz="2000" dirty="0" smtClean="0"/>
              <a:t>petition </a:t>
            </a:r>
            <a:r>
              <a:rPr lang="en-US" sz="2000" dirty="0"/>
              <a:t>to revoke probation alleging he </a:t>
            </a:r>
            <a:r>
              <a:rPr lang="en-US" sz="2000" dirty="0" smtClean="0"/>
              <a:t>failed </a:t>
            </a:r>
            <a:r>
              <a:rPr lang="en-US" sz="2000" dirty="0"/>
              <a:t>to check in but called his probation officer to inform that he left </a:t>
            </a:r>
            <a:r>
              <a:rPr lang="en-US" sz="2000" dirty="0" smtClean="0"/>
              <a:t>the area and possessed </a:t>
            </a:r>
            <a:r>
              <a:rPr lang="en-US" sz="2000" dirty="0"/>
              <a:t>or used intoxicating liquor or controlled </a:t>
            </a:r>
            <a:r>
              <a:rPr lang="en-US" sz="2000" dirty="0" smtClean="0"/>
              <a:t>substance</a:t>
            </a:r>
          </a:p>
          <a:p>
            <a:r>
              <a:rPr lang="en-US" sz="2000" dirty="0" smtClean="0"/>
              <a:t>A </a:t>
            </a:r>
            <a:r>
              <a:rPr lang="en-US" sz="2000" dirty="0"/>
              <a:t>copy of the revocation petition was provided to PPS to be mailed </a:t>
            </a:r>
            <a:r>
              <a:rPr lang="en-US" sz="2000" dirty="0" smtClean="0"/>
              <a:t>“when </a:t>
            </a:r>
            <a:r>
              <a:rPr lang="en-US" sz="2000" dirty="0"/>
              <a:t>he discloses his current </a:t>
            </a:r>
            <a:r>
              <a:rPr lang="en-US" sz="2000" dirty="0" smtClean="0"/>
              <a:t>address,” no summons</a:t>
            </a:r>
          </a:p>
          <a:p>
            <a:r>
              <a:rPr lang="en-US" sz="2000" dirty="0" smtClean="0"/>
              <a:t>A bench warrant</a:t>
            </a:r>
            <a:r>
              <a:rPr lang="en-US" sz="2000" dirty="0"/>
              <a:t> </a:t>
            </a:r>
            <a:r>
              <a:rPr lang="en-US" sz="2000" dirty="0" smtClean="0"/>
              <a:t>a day after petition filed</a:t>
            </a:r>
          </a:p>
          <a:p>
            <a:r>
              <a:rPr lang="en-US" sz="2000" dirty="0"/>
              <a:t>A</a:t>
            </a:r>
            <a:r>
              <a:rPr lang="en-US" sz="2000" dirty="0" smtClean="0"/>
              <a:t>rrested </a:t>
            </a:r>
            <a:r>
              <a:rPr lang="en-US" sz="2000" dirty="0"/>
              <a:t>and served with a notice of </a:t>
            </a:r>
            <a:r>
              <a:rPr lang="en-US" sz="2000" dirty="0" smtClean="0"/>
              <a:t>hearing/criminal summons/petition for revocation </a:t>
            </a:r>
            <a:r>
              <a:rPr lang="en-US" sz="2000" dirty="0"/>
              <a:t>hearing </a:t>
            </a:r>
            <a:r>
              <a:rPr lang="en-US" sz="2000" dirty="0" smtClean="0"/>
              <a:t>the next day</a:t>
            </a:r>
          </a:p>
          <a:p>
            <a:r>
              <a:rPr lang="en-US" sz="2000" dirty="0" smtClean="0"/>
              <a:t>Order </a:t>
            </a:r>
            <a:r>
              <a:rPr lang="en-US" sz="2000" dirty="0"/>
              <a:t>of </a:t>
            </a:r>
            <a:r>
              <a:rPr lang="en-US" sz="2000" dirty="0" smtClean="0"/>
              <a:t>temporary </a:t>
            </a:r>
            <a:r>
              <a:rPr lang="en-US" sz="2000" dirty="0"/>
              <a:t>c</a:t>
            </a:r>
            <a:r>
              <a:rPr lang="en-US" sz="2000" dirty="0" smtClean="0"/>
              <a:t>ommitment without specific </a:t>
            </a:r>
            <a:r>
              <a:rPr lang="en-US" sz="2000" dirty="0"/>
              <a:t>findings why detention was </a:t>
            </a:r>
            <a:r>
              <a:rPr lang="en-US" sz="2000" dirty="0" smtClean="0"/>
              <a:t>necessary</a:t>
            </a:r>
            <a:endParaRPr lang="en-US" sz="2000" dirty="0"/>
          </a:p>
        </p:txBody>
      </p:sp>
      <p:sp>
        <p:nvSpPr>
          <p:cNvPr id="3" name="Title 2"/>
          <p:cNvSpPr>
            <a:spLocks noGrp="1"/>
          </p:cNvSpPr>
          <p:nvPr>
            <p:ph type="title"/>
          </p:nvPr>
        </p:nvSpPr>
        <p:spPr/>
        <p:txBody>
          <a:bodyPr/>
          <a:lstStyle/>
          <a:p>
            <a:r>
              <a:rPr lang="en-US" dirty="0" smtClean="0"/>
              <a:t>Dean </a:t>
            </a:r>
            <a:r>
              <a:rPr lang="en-US" dirty="0" err="1" smtClean="0"/>
              <a:t>Haungoouah</a:t>
            </a:r>
            <a:endParaRPr lang="en-US" dirty="0"/>
          </a:p>
        </p:txBody>
      </p:sp>
    </p:spTree>
    <p:extLst>
      <p:ext uri="{BB962C8B-B14F-4D97-AF65-F5344CB8AC3E}">
        <p14:creationId xmlns:p14="http://schemas.microsoft.com/office/powerpoint/2010/main" val="41197069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Legislative Findings</a:t>
            </a:r>
          </a:p>
        </p:txBody>
      </p:sp>
      <p:sp>
        <p:nvSpPr>
          <p:cNvPr id="3" name="Content Placeholder 2"/>
          <p:cNvSpPr>
            <a:spLocks noGrp="1"/>
          </p:cNvSpPr>
          <p:nvPr>
            <p:ph idx="1"/>
          </p:nvPr>
        </p:nvSpPr>
        <p:spPr/>
        <p:txBody>
          <a:bodyPr>
            <a:noAutofit/>
          </a:bodyPr>
          <a:lstStyle/>
          <a:p>
            <a:pPr marL="555498" indent="-342900">
              <a:buFont typeface="Arial" panose="020B0604020202020204" pitchFamily="34" charset="0"/>
              <a:buChar char="•"/>
            </a:pPr>
            <a:r>
              <a:rPr lang="en-US" sz="2000" dirty="0" smtClean="0"/>
              <a:t>The </a:t>
            </a:r>
            <a:r>
              <a:rPr lang="en-US" sz="2000" dirty="0"/>
              <a:t>Navajo Nation Supreme Court acknowledged that children, even unborn children, occupy a place in Navajo society that can best be described as holy or sacred. CO-38-11 § </a:t>
            </a:r>
            <a:r>
              <a:rPr lang="en-US" sz="2000" dirty="0" smtClean="0"/>
              <a:t>2(2).</a:t>
            </a:r>
          </a:p>
          <a:p>
            <a:pPr marL="212598" indent="0">
              <a:buNone/>
            </a:pPr>
            <a:r>
              <a:rPr lang="en-US" sz="2000" dirty="0" smtClean="0"/>
              <a:t> </a:t>
            </a:r>
            <a:endParaRPr lang="en-US" sz="2000" dirty="0"/>
          </a:p>
          <a:p>
            <a:pPr marL="555498" indent="-342900">
              <a:buFont typeface="Arial" panose="020B0604020202020204" pitchFamily="34" charset="0"/>
              <a:buChar char="•"/>
            </a:pPr>
            <a:r>
              <a:rPr lang="en-US" sz="2000" dirty="0" smtClean="0"/>
              <a:t>Children </a:t>
            </a:r>
            <a:r>
              <a:rPr lang="en-US" sz="2000" dirty="0"/>
              <a:t>coming within the jurisdiction of the Navajo Nation face myriad hazards to their mental and physical well-being from delinquency, incorrigibility, truancy, neglect, abuse, exploitation and other ills. CO-38-11 § </a:t>
            </a:r>
            <a:r>
              <a:rPr lang="en-US" sz="2000" dirty="0" smtClean="0"/>
              <a:t>2(3).</a:t>
            </a:r>
            <a:endParaRPr lang="en-US" sz="2000" dirty="0"/>
          </a:p>
        </p:txBody>
      </p:sp>
    </p:spTree>
    <p:extLst>
      <p:ext uri="{BB962C8B-B14F-4D97-AF65-F5344CB8AC3E}">
        <p14:creationId xmlns:p14="http://schemas.microsoft.com/office/powerpoint/2010/main" val="17144775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Findings</a:t>
            </a:r>
            <a:endParaRPr lang="en-US" dirty="0"/>
          </a:p>
        </p:txBody>
      </p:sp>
      <p:sp>
        <p:nvSpPr>
          <p:cNvPr id="3" name="Content Placeholder 2"/>
          <p:cNvSpPr>
            <a:spLocks noGrp="1"/>
          </p:cNvSpPr>
          <p:nvPr>
            <p:ph idx="1"/>
          </p:nvPr>
        </p:nvSpPr>
        <p:spPr/>
        <p:txBody>
          <a:bodyPr>
            <a:normAutofit/>
          </a:bodyPr>
          <a:lstStyle/>
          <a:p>
            <a:pPr marL="317754" indent="-342900">
              <a:buFont typeface="Arial" panose="020B0604020202020204" pitchFamily="34" charset="0"/>
              <a:buChar char="•"/>
            </a:pPr>
            <a:r>
              <a:rPr lang="en-US" sz="2200" dirty="0" smtClean="0"/>
              <a:t>Children </a:t>
            </a:r>
            <a:r>
              <a:rPr lang="en-US" sz="2200" dirty="0"/>
              <a:t>coming within the jurisdiction of the Navajo Nation face clear and present danger from exploitation, torture, abuse, neglect, truancy, and delinquency; the Navajo Nation has an obligation to act in an aggressive and culturally appropriate manner to protect its most vulnerable and precious resource, to reserve, to restore harmony and to promote unity to individuals, families and the community pursuant to Navajo statutory law and </a:t>
            </a:r>
            <a:r>
              <a:rPr lang="en-US" sz="2200" i="1" dirty="0" err="1"/>
              <a:t>Diné</a:t>
            </a:r>
            <a:r>
              <a:rPr lang="en-US" sz="2200" i="1" dirty="0"/>
              <a:t> bi </a:t>
            </a:r>
            <a:r>
              <a:rPr lang="en-US" sz="2200" i="1" dirty="0" err="1"/>
              <a:t>beehaz’áannii</a:t>
            </a:r>
            <a:r>
              <a:rPr lang="en-US" sz="2200" i="1" dirty="0"/>
              <a:t> </a:t>
            </a:r>
            <a:r>
              <a:rPr lang="en-US" sz="2200" dirty="0"/>
              <a:t>with the cooperation of other governments and agencies; while at the same time honoring and respecting the rights of parents. CO-38-11 § </a:t>
            </a:r>
            <a:r>
              <a:rPr lang="en-US" sz="2200" dirty="0" smtClean="0"/>
              <a:t>2(4).</a:t>
            </a:r>
            <a:endParaRPr lang="en-US" sz="2200" dirty="0"/>
          </a:p>
          <a:p>
            <a:pPr marL="468630" lvl="2" indent="0">
              <a:buNone/>
            </a:pPr>
            <a:endParaRPr lang="en-US" sz="2000" dirty="0"/>
          </a:p>
          <a:p>
            <a:endParaRPr lang="en-US" dirty="0"/>
          </a:p>
        </p:txBody>
      </p:sp>
    </p:spTree>
    <p:extLst>
      <p:ext uri="{BB962C8B-B14F-4D97-AF65-F5344CB8AC3E}">
        <p14:creationId xmlns:p14="http://schemas.microsoft.com/office/powerpoint/2010/main" val="24445400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Findings</a:t>
            </a:r>
            <a:endParaRPr lang="en-US" dirty="0"/>
          </a:p>
        </p:txBody>
      </p:sp>
      <p:sp>
        <p:nvSpPr>
          <p:cNvPr id="3" name="Content Placeholder 2"/>
          <p:cNvSpPr>
            <a:spLocks noGrp="1"/>
          </p:cNvSpPr>
          <p:nvPr>
            <p:ph idx="1"/>
          </p:nvPr>
        </p:nvSpPr>
        <p:spPr/>
        <p:txBody>
          <a:bodyPr>
            <a:noAutofit/>
          </a:bodyPr>
          <a:lstStyle/>
          <a:p>
            <a:pPr marL="555498" indent="-342900">
              <a:buFont typeface="Arial" panose="020B0604020202020204" pitchFamily="34" charset="0"/>
              <a:buChar char="•"/>
            </a:pPr>
            <a:r>
              <a:rPr lang="en-US" sz="2000" dirty="0" smtClean="0"/>
              <a:t>Current </a:t>
            </a:r>
            <a:r>
              <a:rPr lang="en-US" sz="2000" dirty="0"/>
              <a:t>laws concerning dependency, child in need of supervision, delinquency, termination of parental rights, and Indian Child Welfare Act proceedings require revision, amendment and/or repeal in order to efficaciously meet the Navajo Nation’s obligations to its children who come within its jurisdiction in a culturally appropriate manner that seeks to preserve, restore and facilitate the harmony and unity of the family unit; protects and cares for the mental and physical well-being of children and families; preserves family unity; involves families in treatment, rehabilitation and aftercare; intervenes ad educates in family disharmony; and ensures fundamental fairness in process and procedure for every individual who comes within the jurisdiction of the Navajo Nation. </a:t>
            </a:r>
          </a:p>
        </p:txBody>
      </p:sp>
    </p:spTree>
    <p:extLst>
      <p:ext uri="{BB962C8B-B14F-4D97-AF65-F5344CB8AC3E}">
        <p14:creationId xmlns:p14="http://schemas.microsoft.com/office/powerpoint/2010/main" val="32552727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a:t>The </a:t>
            </a:r>
            <a:r>
              <a:rPr lang="en-US" sz="2000" dirty="0" err="1"/>
              <a:t>Alchíní</a:t>
            </a:r>
            <a:r>
              <a:rPr lang="en-US" sz="2000" dirty="0"/>
              <a:t> bi </a:t>
            </a:r>
            <a:r>
              <a:rPr lang="en-US" sz="2000" dirty="0" err="1"/>
              <a:t>Beehaz'áanii</a:t>
            </a:r>
            <a:r>
              <a:rPr lang="en-US" sz="2000" dirty="0"/>
              <a:t> Act specifically restores traditional Navajo philosophy and values to laws governing the disposition of Navajo Nation children</a:t>
            </a:r>
            <a:r>
              <a:rPr lang="en-US" sz="2000" dirty="0" smtClean="0"/>
              <a:t>. </a:t>
            </a:r>
            <a:r>
              <a:rPr lang="en-US" sz="2000" i="1" dirty="0"/>
              <a:t>James v. Window Rock Family Court</a:t>
            </a:r>
            <a:r>
              <a:rPr lang="en-US" sz="2000" dirty="0"/>
              <a:t>, </a:t>
            </a:r>
            <a:r>
              <a:rPr lang="en-US" sz="2000" dirty="0" smtClean="0"/>
              <a:t>No. SC-CV-06-12, slip op. at 10 (Nav. Sup. Ct. </a:t>
            </a:r>
            <a:r>
              <a:rPr lang="en-US" sz="2000" dirty="0"/>
              <a:t>Oct. 8, 2012</a:t>
            </a:r>
            <a:r>
              <a:rPr lang="en-US" sz="2000" dirty="0" smtClean="0"/>
              <a:t>).</a:t>
            </a:r>
          </a:p>
          <a:p>
            <a:r>
              <a:rPr lang="en-US" sz="2000" dirty="0" smtClean="0"/>
              <a:t>The philosophy expressed in </a:t>
            </a:r>
            <a:r>
              <a:rPr lang="en-US" sz="2000" dirty="0" err="1"/>
              <a:t>Alchíní</a:t>
            </a:r>
            <a:r>
              <a:rPr lang="en-US" sz="2000" dirty="0"/>
              <a:t> bi </a:t>
            </a:r>
            <a:r>
              <a:rPr lang="en-US" sz="2000" dirty="0" err="1"/>
              <a:t>Beehaz'áanii</a:t>
            </a:r>
            <a:r>
              <a:rPr lang="en-US" sz="2000" dirty="0"/>
              <a:t> Act </a:t>
            </a:r>
            <a:r>
              <a:rPr lang="en-US" sz="2000" dirty="0" smtClean="0"/>
              <a:t>provides that “termination of parental rights is not the custom or tradition of the Navajo people” and that “severance of the parent-child relationship can be sought as a last resort and after all options, including customary adoptions, are considered by the party requesting the termination of the parent/child relationship. </a:t>
            </a:r>
            <a:r>
              <a:rPr lang="en-US" sz="2000" i="1" dirty="0" smtClean="0"/>
              <a:t>Id</a:t>
            </a:r>
            <a:r>
              <a:rPr lang="en-US" sz="2000" dirty="0" smtClean="0"/>
              <a:t>. </a:t>
            </a:r>
            <a:r>
              <a:rPr lang="en-US" sz="2000" i="1" dirty="0" smtClean="0"/>
              <a:t>citing </a:t>
            </a:r>
            <a:r>
              <a:rPr lang="en-US" sz="2000" dirty="0" smtClean="0"/>
              <a:t>§ 1401.</a:t>
            </a:r>
          </a:p>
          <a:p>
            <a:r>
              <a:rPr lang="en-US" sz="2000" dirty="0" smtClean="0"/>
              <a:t>Adopted customary adoptions which is consistent with the philosophy embodied in our laws. </a:t>
            </a:r>
            <a:r>
              <a:rPr lang="en-US" sz="2000" i="1" dirty="0" smtClean="0"/>
              <a:t>Id</a:t>
            </a:r>
            <a:r>
              <a:rPr lang="en-US" sz="2000" dirty="0" smtClean="0"/>
              <a:t>., slip op. at 12.</a:t>
            </a:r>
          </a:p>
        </p:txBody>
      </p:sp>
      <p:sp>
        <p:nvSpPr>
          <p:cNvPr id="3" name="Title 2"/>
          <p:cNvSpPr>
            <a:spLocks noGrp="1"/>
          </p:cNvSpPr>
          <p:nvPr>
            <p:ph type="title"/>
          </p:nvPr>
        </p:nvSpPr>
        <p:spPr/>
        <p:txBody>
          <a:bodyPr/>
          <a:lstStyle/>
          <a:p>
            <a:r>
              <a:rPr lang="en-US" dirty="0" smtClean="0"/>
              <a:t>Judicial Findings</a:t>
            </a:r>
            <a:endParaRPr lang="en-US" dirty="0"/>
          </a:p>
        </p:txBody>
      </p:sp>
    </p:spTree>
    <p:extLst>
      <p:ext uri="{BB962C8B-B14F-4D97-AF65-F5344CB8AC3E}">
        <p14:creationId xmlns:p14="http://schemas.microsoft.com/office/powerpoint/2010/main" val="15565790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the Court</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000" dirty="0" smtClean="0"/>
              <a:t>The </a:t>
            </a:r>
            <a:r>
              <a:rPr lang="en-US" sz="2000" dirty="0"/>
              <a:t>Court is authorized to cooperate fully with any federal, state, Navajo Nation, public or private agency to participate in any diversion, rehabilitation, training, peacemaking programs and to receive grants in aid to carry out the purposes of this Chapter</a:t>
            </a:r>
            <a:r>
              <a:rPr lang="en-US" sz="2000" dirty="0" smtClean="0"/>
              <a:t>. § 1003(A).</a:t>
            </a:r>
          </a:p>
          <a:p>
            <a:pPr marL="109728" indent="0">
              <a:buNone/>
            </a:pPr>
            <a:endParaRPr lang="en-US" sz="2000" dirty="0"/>
          </a:p>
          <a:p>
            <a:pPr>
              <a:buFont typeface="Arial" panose="020B0604020202020204" pitchFamily="34" charset="0"/>
              <a:buChar char="•"/>
            </a:pPr>
            <a:r>
              <a:rPr lang="en-US" sz="2000" dirty="0" smtClean="0"/>
              <a:t>The </a:t>
            </a:r>
            <a:r>
              <a:rPr lang="en-US" sz="2000" dirty="0"/>
              <a:t>Court may accept or decline state court transfers of child custody proceedings; however, it shall be the policy of the Navajo Nation that, absent good cause, child custody proceedings involving Navajo children should be heard in the Navajo Nation Courts. </a:t>
            </a:r>
            <a:r>
              <a:rPr lang="en-US" sz="2000" dirty="0" smtClean="0"/>
              <a:t>§ 1003(B).</a:t>
            </a:r>
            <a:endParaRPr lang="en-US" sz="2000" dirty="0"/>
          </a:p>
        </p:txBody>
      </p:sp>
    </p:spTree>
    <p:extLst>
      <p:ext uri="{BB962C8B-B14F-4D97-AF65-F5344CB8AC3E}">
        <p14:creationId xmlns:p14="http://schemas.microsoft.com/office/powerpoint/2010/main" val="12003621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Responsibilities and Duties of the Division of Social Services</a:t>
            </a:r>
            <a:endParaRPr lang="en-US" dirty="0"/>
          </a:p>
        </p:txBody>
      </p:sp>
      <p:sp>
        <p:nvSpPr>
          <p:cNvPr id="3" name="Content Placeholder 2"/>
          <p:cNvSpPr>
            <a:spLocks noGrp="1"/>
          </p:cNvSpPr>
          <p:nvPr>
            <p:ph idx="1"/>
          </p:nvPr>
        </p:nvSpPr>
        <p:spPr/>
        <p:txBody>
          <a:bodyPr>
            <a:noAutofit/>
          </a:bodyPr>
          <a:lstStyle/>
          <a:p>
            <a:r>
              <a:rPr lang="en-US" sz="2000" dirty="0" smtClean="0"/>
              <a:t>The </a:t>
            </a:r>
            <a:r>
              <a:rPr lang="en-US" sz="2000" dirty="0"/>
              <a:t>Division is the lead Navajo Nation agency that shall preserve and restore the harmony and unity of the family by providing for the safety, wellbeing and protection of children and families which come within the jurisdiction of the Navajo Nation pursuant to this Code and established policies and procedures. </a:t>
            </a:r>
            <a:r>
              <a:rPr lang="en-US" sz="2000" dirty="0" smtClean="0"/>
              <a:t>§ 1006(A).</a:t>
            </a:r>
          </a:p>
          <a:p>
            <a:r>
              <a:rPr lang="en-US" sz="2000" dirty="0" smtClean="0"/>
              <a:t>The </a:t>
            </a:r>
            <a:r>
              <a:rPr lang="en-US" sz="2000" dirty="0"/>
              <a:t>Division </a:t>
            </a:r>
            <a:r>
              <a:rPr lang="en-US" sz="2000" dirty="0" smtClean="0"/>
              <a:t>provides protective service, including receiving reports of abuse/neglect, conduct an investigation with law enforcement, take children in protective custody, refer to the prosecutor for prosecution</a:t>
            </a:r>
            <a:r>
              <a:rPr lang="en-US" sz="2000" dirty="0"/>
              <a:t>. § </a:t>
            </a:r>
            <a:r>
              <a:rPr lang="en-US" sz="2000" dirty="0" smtClean="0"/>
              <a:t>1006(B).</a:t>
            </a:r>
          </a:p>
          <a:p>
            <a:pPr marL="365760" lvl="1" indent="-256032">
              <a:spcBef>
                <a:spcPts val="400"/>
              </a:spcBef>
              <a:buSzPct val="68000"/>
              <a:buFont typeface="Wingdings 3"/>
              <a:buChar char=""/>
            </a:pPr>
            <a:r>
              <a:rPr lang="en-US" sz="2000" dirty="0"/>
              <a:t>The Division may cooperate </a:t>
            </a:r>
            <a:r>
              <a:rPr lang="en-US" sz="2000" dirty="0" smtClean="0"/>
              <a:t>with </a:t>
            </a:r>
            <a:r>
              <a:rPr lang="en-US" sz="2000" dirty="0"/>
              <a:t>state and community agencies </a:t>
            </a:r>
            <a:r>
              <a:rPr lang="en-US" sz="2000" dirty="0" smtClean="0"/>
              <a:t>and negotiate </a:t>
            </a:r>
            <a:r>
              <a:rPr lang="en-US" sz="2000" dirty="0"/>
              <a:t>working agreements with other jurisdictions, subject to ratification by the Navajo Nation Council. </a:t>
            </a:r>
            <a:r>
              <a:rPr lang="en-US" sz="2000" dirty="0" smtClean="0"/>
              <a:t>§ 1006(C).</a:t>
            </a:r>
            <a:endParaRPr lang="en-US" sz="2000" dirty="0"/>
          </a:p>
          <a:p>
            <a:endParaRPr lang="en-US" sz="2000" dirty="0"/>
          </a:p>
          <a:p>
            <a:pPr marL="109728" indent="0">
              <a:buNone/>
            </a:pPr>
            <a:endParaRPr lang="en-US" sz="2000" dirty="0"/>
          </a:p>
        </p:txBody>
      </p:sp>
    </p:spTree>
    <p:extLst>
      <p:ext uri="{BB962C8B-B14F-4D97-AF65-F5344CB8AC3E}">
        <p14:creationId xmlns:p14="http://schemas.microsoft.com/office/powerpoint/2010/main" val="6614939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Responsibilities and Duties of Law Enforcement</a:t>
            </a:r>
            <a:endParaRPr lang="en-US" dirty="0"/>
          </a:p>
        </p:txBody>
      </p:sp>
      <p:sp>
        <p:nvSpPr>
          <p:cNvPr id="3" name="Content Placeholder 2"/>
          <p:cNvSpPr>
            <a:spLocks noGrp="1"/>
          </p:cNvSpPr>
          <p:nvPr>
            <p:ph idx="1"/>
          </p:nvPr>
        </p:nvSpPr>
        <p:spPr/>
        <p:txBody>
          <a:bodyPr>
            <a:normAutofit/>
          </a:bodyPr>
          <a:lstStyle/>
          <a:p>
            <a:pPr marL="114300" lvl="1" indent="0">
              <a:buNone/>
            </a:pPr>
            <a:endParaRPr lang="en-US" sz="2000" dirty="0" smtClean="0"/>
          </a:p>
          <a:p>
            <a:pPr marL="342900" lvl="1"/>
            <a:r>
              <a:rPr lang="en-US" sz="2000" dirty="0" smtClean="0"/>
              <a:t>Law </a:t>
            </a:r>
            <a:r>
              <a:rPr lang="en-US" sz="2000" dirty="0"/>
              <a:t>Enforcement shall investigate dependency, child in need of supervision and delinquency reported or referred to it by any individual or </a:t>
            </a:r>
            <a:r>
              <a:rPr lang="en-US" sz="2000" dirty="0" smtClean="0"/>
              <a:t>agency. § 1007(A).</a:t>
            </a:r>
          </a:p>
          <a:p>
            <a:pPr marL="114300" lvl="1" indent="0">
              <a:buNone/>
            </a:pPr>
            <a:endParaRPr lang="en-US" sz="2000" dirty="0"/>
          </a:p>
          <a:p>
            <a:pPr marL="342900" lvl="1"/>
            <a:r>
              <a:rPr lang="en-US" sz="2000" dirty="0" smtClean="0"/>
              <a:t>Law </a:t>
            </a:r>
            <a:r>
              <a:rPr lang="en-US" sz="2000" dirty="0"/>
              <a:t>Enforcement shall be available </a:t>
            </a:r>
            <a:r>
              <a:rPr lang="en-US" sz="2000" dirty="0" smtClean="0"/>
              <a:t>24 </a:t>
            </a:r>
            <a:r>
              <a:rPr lang="en-US" sz="2000" dirty="0"/>
              <a:t>hours a day </a:t>
            </a:r>
            <a:r>
              <a:rPr lang="en-US" sz="2000" dirty="0" smtClean="0"/>
              <a:t>7 </a:t>
            </a:r>
            <a:r>
              <a:rPr lang="en-US" sz="2000" dirty="0"/>
              <a:t>days a week to respond to and investigate reports of alleged dependency, child in need of supervision and delinquency. </a:t>
            </a:r>
            <a:r>
              <a:rPr lang="en-US" sz="2000" dirty="0" smtClean="0"/>
              <a:t>§ 1007(B).</a:t>
            </a:r>
            <a:endParaRPr lang="en-US" sz="2000" dirty="0"/>
          </a:p>
        </p:txBody>
      </p:sp>
    </p:spTree>
    <p:extLst>
      <p:ext uri="{BB962C8B-B14F-4D97-AF65-F5344CB8AC3E}">
        <p14:creationId xmlns:p14="http://schemas.microsoft.com/office/powerpoint/2010/main" val="17779318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Responsibilities and Duties of the Prosecutor</a:t>
            </a:r>
            <a:endParaRPr lang="en-US" dirty="0"/>
          </a:p>
        </p:txBody>
      </p:sp>
      <p:sp>
        <p:nvSpPr>
          <p:cNvPr id="3" name="Content Placeholder 2"/>
          <p:cNvSpPr>
            <a:spLocks noGrp="1"/>
          </p:cNvSpPr>
          <p:nvPr>
            <p:ph idx="1"/>
          </p:nvPr>
        </p:nvSpPr>
        <p:spPr/>
        <p:txBody>
          <a:bodyPr>
            <a:normAutofit/>
          </a:bodyPr>
          <a:lstStyle/>
          <a:p>
            <a:pPr marL="342900" lvl="1"/>
            <a:endParaRPr lang="en-US" sz="2000" dirty="0" smtClean="0"/>
          </a:p>
          <a:p>
            <a:pPr marL="342900" lvl="1"/>
            <a:r>
              <a:rPr lang="en-US" sz="2000" dirty="0" smtClean="0"/>
              <a:t>The </a:t>
            </a:r>
            <a:r>
              <a:rPr lang="en-US" sz="2000" dirty="0"/>
              <a:t>Office of the Prosecutor shall represent the Navajo Nation in all proceedings under this Code. </a:t>
            </a:r>
            <a:r>
              <a:rPr lang="en-US" sz="2000" dirty="0" smtClean="0"/>
              <a:t>§ 1008(A).</a:t>
            </a:r>
          </a:p>
          <a:p>
            <a:pPr marL="114300" lvl="1" indent="0">
              <a:buNone/>
            </a:pPr>
            <a:endParaRPr lang="en-US" sz="2000" dirty="0"/>
          </a:p>
          <a:p>
            <a:pPr marL="342900" lvl="1"/>
            <a:r>
              <a:rPr lang="en-US" sz="2000" dirty="0" smtClean="0"/>
              <a:t>The </a:t>
            </a:r>
            <a:r>
              <a:rPr lang="en-US" sz="2000" dirty="0"/>
              <a:t>Prosecutors shall consult with the Division when </a:t>
            </a:r>
            <a:r>
              <a:rPr lang="en-US" sz="2000" dirty="0" smtClean="0"/>
              <a:t>dependency proceedings </a:t>
            </a:r>
            <a:r>
              <a:rPr lang="en-US" sz="2000" dirty="0"/>
              <a:t>are initiated </a:t>
            </a:r>
            <a:r>
              <a:rPr lang="en-US" sz="2000" dirty="0" smtClean="0"/>
              <a:t>to </a:t>
            </a:r>
            <a:r>
              <a:rPr lang="en-US" sz="2000" dirty="0"/>
              <a:t>ensure that the best interests of the child are served</a:t>
            </a:r>
            <a:r>
              <a:rPr lang="en-US" sz="2000" dirty="0" smtClean="0"/>
              <a:t>. § 1008(B).</a:t>
            </a:r>
          </a:p>
          <a:p>
            <a:pPr marL="114300" lvl="1" indent="0">
              <a:buNone/>
            </a:pPr>
            <a:endParaRPr lang="en-US" sz="2000" dirty="0"/>
          </a:p>
          <a:p>
            <a:pPr marL="342900" lvl="1"/>
            <a:r>
              <a:rPr lang="en-US" sz="2000" dirty="0" smtClean="0"/>
              <a:t>When Child </a:t>
            </a:r>
            <a:r>
              <a:rPr lang="en-US" sz="2000" dirty="0"/>
              <a:t>in Need of </a:t>
            </a:r>
            <a:r>
              <a:rPr lang="en-US" sz="2000" dirty="0" smtClean="0"/>
              <a:t>Supervision or Delinquency Proceedings are initiated, the </a:t>
            </a:r>
            <a:r>
              <a:rPr lang="en-US" sz="2000" dirty="0"/>
              <a:t>Prosecutor shall consider and dispose of the proceeding in a way that restores </a:t>
            </a:r>
            <a:r>
              <a:rPr lang="en-US" sz="2000" i="1" dirty="0" err="1"/>
              <a:t>Ké</a:t>
            </a:r>
            <a:r>
              <a:rPr lang="en-US" sz="2000" dirty="0"/>
              <a:t> to the child, their family, and his/her surroundings</a:t>
            </a:r>
            <a:r>
              <a:rPr lang="en-US" sz="2000" dirty="0" smtClean="0"/>
              <a:t>. § 1008(C).</a:t>
            </a:r>
            <a:endParaRPr lang="en-US" sz="2000" dirty="0"/>
          </a:p>
        </p:txBody>
      </p:sp>
    </p:spTree>
    <p:extLst>
      <p:ext uri="{BB962C8B-B14F-4D97-AF65-F5344CB8AC3E}">
        <p14:creationId xmlns:p14="http://schemas.microsoft.com/office/powerpoint/2010/main" val="22021484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Family Group Conferencing</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A meeting convened by the Division including family members and, if the family consents, professionals who work with the child and family, such as the teachers, psychologists, extended family, religious or traditional counselors, and friends. § 1002(T).</a:t>
            </a:r>
          </a:p>
          <a:p>
            <a:pPr marL="109728" indent="0">
              <a:buNone/>
            </a:pPr>
            <a:endParaRPr lang="en-US" sz="2000" dirty="0" smtClean="0"/>
          </a:p>
          <a:p>
            <a:r>
              <a:rPr lang="en-US" sz="2000" dirty="0" smtClean="0"/>
              <a:t>The goal is to ensure families re-assume primary responsibility, </a:t>
            </a:r>
            <a:r>
              <a:rPr lang="en-US" sz="2000" i="1" dirty="0" err="1" smtClean="0"/>
              <a:t>t’áá</a:t>
            </a:r>
            <a:r>
              <a:rPr lang="en-US" sz="2000" i="1" dirty="0" smtClean="0"/>
              <a:t> </a:t>
            </a:r>
            <a:r>
              <a:rPr lang="en-US" sz="2000" i="1" dirty="0" err="1" smtClean="0"/>
              <a:t>hwó</a:t>
            </a:r>
            <a:r>
              <a:rPr lang="en-US" sz="2000" i="1" dirty="0" smtClean="0"/>
              <a:t> </a:t>
            </a:r>
            <a:r>
              <a:rPr lang="en-US" sz="2000" i="1" dirty="0" err="1" smtClean="0"/>
              <a:t>ájít’eego</a:t>
            </a:r>
            <a:r>
              <a:rPr lang="en-US" sz="2000" dirty="0" smtClean="0"/>
              <a:t>, with guidance from the Division, in regard to children’s safety and well-being to eliminate the need for Court intervention. § 1101(A).</a:t>
            </a:r>
          </a:p>
          <a:p>
            <a:endParaRPr lang="en-US" sz="2000" dirty="0"/>
          </a:p>
          <a:p>
            <a:r>
              <a:rPr lang="en-US" sz="2000" dirty="0" smtClean="0"/>
              <a:t>The Division is required to refer every reported and substantiated case of child abuse and neglect to a family group conferencing when the abuse or neglect does not require removal. § 1101(B).</a:t>
            </a:r>
          </a:p>
        </p:txBody>
      </p:sp>
    </p:spTree>
    <p:extLst>
      <p:ext uri="{BB962C8B-B14F-4D97-AF65-F5344CB8AC3E}">
        <p14:creationId xmlns:p14="http://schemas.microsoft.com/office/powerpoint/2010/main" val="35005096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Family Group Conferencing</a:t>
            </a:r>
            <a:endParaRPr lang="en-US" dirty="0"/>
          </a:p>
        </p:txBody>
      </p:sp>
      <p:sp>
        <p:nvSpPr>
          <p:cNvPr id="3" name="Content Placeholder 2"/>
          <p:cNvSpPr>
            <a:spLocks noGrp="1"/>
          </p:cNvSpPr>
          <p:nvPr>
            <p:ph idx="1"/>
          </p:nvPr>
        </p:nvSpPr>
        <p:spPr/>
        <p:txBody>
          <a:bodyPr>
            <a:normAutofit lnSpcReduction="10000"/>
          </a:bodyPr>
          <a:lstStyle/>
          <a:p>
            <a:r>
              <a:rPr lang="en-US" sz="2000" dirty="0"/>
              <a:t>The Division may refer cases involving family disputes or neglect where the child has not been removed to a family group conferencing through the Peacemaking Program. </a:t>
            </a:r>
            <a:r>
              <a:rPr lang="en-US" sz="2000" dirty="0" smtClean="0"/>
              <a:t>§ </a:t>
            </a:r>
            <a:r>
              <a:rPr lang="en-US" sz="2000" dirty="0"/>
              <a:t>1101(C</a:t>
            </a:r>
            <a:r>
              <a:rPr lang="en-US" sz="2000" dirty="0" smtClean="0"/>
              <a:t>).</a:t>
            </a:r>
          </a:p>
          <a:p>
            <a:pPr marL="109728" indent="0">
              <a:buNone/>
            </a:pPr>
            <a:endParaRPr lang="en-US" sz="2000" dirty="0"/>
          </a:p>
          <a:p>
            <a:r>
              <a:rPr lang="en-US" sz="2000" dirty="0" smtClean="0"/>
              <a:t>Concerned family members and professional may refer any matter concerning a child to family group conferencing either through the Division or Peacemaking Program. Such a referral shall not preclude removal if reasonable grounds exist to believe that the child is abused and/or neglected and removal is necessary. § 1101(D).</a:t>
            </a:r>
          </a:p>
          <a:p>
            <a:pPr marL="109728" indent="0">
              <a:buNone/>
            </a:pPr>
            <a:endParaRPr lang="en-US" sz="2000" dirty="0" smtClean="0"/>
          </a:p>
          <a:p>
            <a:r>
              <a:rPr lang="en-US" sz="2000" dirty="0" smtClean="0"/>
              <a:t>A Court may refer a matter to family group conferencing either through the Division or Peacemaking Program at any time after a petition is filed. § 1101(E).</a:t>
            </a:r>
          </a:p>
        </p:txBody>
      </p:sp>
    </p:spTree>
    <p:extLst>
      <p:ext uri="{BB962C8B-B14F-4D97-AF65-F5344CB8AC3E}">
        <p14:creationId xmlns:p14="http://schemas.microsoft.com/office/powerpoint/2010/main" val="34465090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“Admitted</a:t>
            </a:r>
            <a:r>
              <a:rPr lang="en-US" sz="2000" dirty="0"/>
              <a:t>” to the alleged probation violations and reinstated the original jail sentence of 365 days and remanded him to </a:t>
            </a:r>
            <a:r>
              <a:rPr lang="en-US" sz="2000" dirty="0" smtClean="0"/>
              <a:t>detention</a:t>
            </a:r>
          </a:p>
          <a:p>
            <a:r>
              <a:rPr lang="en-US" sz="2000" dirty="0"/>
              <a:t>S</a:t>
            </a:r>
            <a:r>
              <a:rPr lang="en-US" sz="2000" dirty="0" smtClean="0"/>
              <a:t>everal </a:t>
            </a:r>
            <a:r>
              <a:rPr lang="en-US" sz="2000" dirty="0"/>
              <a:t>pro se motions requesting credit for jail time served and for the elapsed </a:t>
            </a:r>
            <a:r>
              <a:rPr lang="en-US" sz="2000" dirty="0" smtClean="0"/>
              <a:t>time </a:t>
            </a:r>
            <a:r>
              <a:rPr lang="en-US" sz="2000" dirty="0"/>
              <a:t>he served on probation as credit against the </a:t>
            </a:r>
            <a:r>
              <a:rPr lang="en-US" sz="2000" dirty="0" smtClean="0"/>
              <a:t>sentence </a:t>
            </a:r>
          </a:p>
          <a:p>
            <a:r>
              <a:rPr lang="en-US" sz="2000" dirty="0"/>
              <a:t>M</a:t>
            </a:r>
            <a:r>
              <a:rPr lang="en-US" sz="2000" dirty="0" smtClean="0"/>
              <a:t>otions denied stating </a:t>
            </a:r>
            <a:r>
              <a:rPr lang="en-US" sz="2000" dirty="0"/>
              <a:t>that no actual jail time was served on the underlying battery </a:t>
            </a:r>
            <a:r>
              <a:rPr lang="en-US" sz="2000" dirty="0" smtClean="0"/>
              <a:t>charge</a:t>
            </a:r>
          </a:p>
          <a:p>
            <a:r>
              <a:rPr lang="en-US" sz="2000" dirty="0"/>
              <a:t>H</a:t>
            </a:r>
            <a:r>
              <a:rPr lang="en-US" sz="2000" dirty="0" smtClean="0"/>
              <a:t>and </a:t>
            </a:r>
            <a:r>
              <a:rPr lang="en-US" sz="2000" dirty="0"/>
              <a:t>written letter </a:t>
            </a:r>
            <a:r>
              <a:rPr lang="en-US" sz="2000" dirty="0" smtClean="0"/>
              <a:t>accepted </a:t>
            </a:r>
            <a:r>
              <a:rPr lang="en-US" sz="2000" dirty="0"/>
              <a:t>as a petition for writ of habeas </a:t>
            </a:r>
            <a:r>
              <a:rPr lang="en-US" sz="2000" dirty="0" smtClean="0"/>
              <a:t>corpus</a:t>
            </a:r>
          </a:p>
          <a:p>
            <a:r>
              <a:rPr lang="en-US" sz="2000" dirty="0" smtClean="0"/>
              <a:t>A </a:t>
            </a:r>
            <a:r>
              <a:rPr lang="en-US" sz="2000" dirty="0"/>
              <a:t>hearing was held on the writ and he was </a:t>
            </a:r>
            <a:r>
              <a:rPr lang="en-US" sz="2000" dirty="0" smtClean="0"/>
              <a:t>released</a:t>
            </a:r>
            <a:endParaRPr lang="en-US" sz="2000" dirty="0"/>
          </a:p>
        </p:txBody>
      </p:sp>
      <p:sp>
        <p:nvSpPr>
          <p:cNvPr id="3" name="Title 2"/>
          <p:cNvSpPr>
            <a:spLocks noGrp="1"/>
          </p:cNvSpPr>
          <p:nvPr>
            <p:ph type="title"/>
          </p:nvPr>
        </p:nvSpPr>
        <p:spPr/>
        <p:txBody>
          <a:bodyPr/>
          <a:lstStyle/>
          <a:p>
            <a:r>
              <a:rPr lang="en-US" dirty="0" smtClean="0"/>
              <a:t>Dean </a:t>
            </a:r>
            <a:r>
              <a:rPr lang="en-US" dirty="0" err="1" smtClean="0"/>
              <a:t>Haungoouah</a:t>
            </a:r>
            <a:endParaRPr lang="en-US" dirty="0"/>
          </a:p>
        </p:txBody>
      </p:sp>
    </p:spTree>
    <p:extLst>
      <p:ext uri="{BB962C8B-B14F-4D97-AF65-F5344CB8AC3E}">
        <p14:creationId xmlns:p14="http://schemas.microsoft.com/office/powerpoint/2010/main" val="15037664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Family </a:t>
            </a:r>
            <a:r>
              <a:rPr lang="en-US" dirty="0"/>
              <a:t>C</a:t>
            </a:r>
            <a:r>
              <a:rPr lang="en-US" dirty="0" smtClean="0"/>
              <a:t>onference</a:t>
            </a:r>
            <a:endParaRPr lang="en-US" dirty="0"/>
          </a:p>
        </p:txBody>
      </p:sp>
      <p:sp>
        <p:nvSpPr>
          <p:cNvPr id="3" name="Content Placeholder 2"/>
          <p:cNvSpPr>
            <a:spLocks noGrp="1"/>
          </p:cNvSpPr>
          <p:nvPr>
            <p:ph idx="1"/>
          </p:nvPr>
        </p:nvSpPr>
        <p:spPr/>
        <p:txBody>
          <a:bodyPr>
            <a:normAutofit/>
          </a:bodyPr>
          <a:lstStyle/>
          <a:p>
            <a:r>
              <a:rPr lang="en-US" sz="2000" dirty="0" smtClean="0"/>
              <a:t>A meeting initiated by the Division and including family members to discuss a family resolution to alleviate the dependency issues. § 1002(S).</a:t>
            </a:r>
          </a:p>
          <a:p>
            <a:r>
              <a:rPr lang="en-US" sz="2000" dirty="0" smtClean="0"/>
              <a:t>The Division must conduct within 48 hours of the child being taken into custody, excluding Saturdays, Sundays and holidays. § 1104(A).</a:t>
            </a:r>
            <a:endParaRPr lang="en-US" sz="2000" dirty="0"/>
          </a:p>
          <a:p>
            <a:r>
              <a:rPr lang="en-US" sz="2000" dirty="0"/>
              <a:t>R</a:t>
            </a:r>
            <a:r>
              <a:rPr lang="en-US" sz="2000" dirty="0" smtClean="0"/>
              <a:t>eferred to:</a:t>
            </a:r>
          </a:p>
          <a:p>
            <a:pPr lvl="1"/>
            <a:r>
              <a:rPr lang="en-US" sz="2000" dirty="0" smtClean="0"/>
              <a:t>Services within the Division to work with the family so it is safe for the child to return to the family </a:t>
            </a:r>
          </a:p>
          <a:p>
            <a:pPr marL="393192" lvl="1" indent="0">
              <a:buNone/>
            </a:pPr>
            <a:r>
              <a:rPr lang="en-US" sz="2000" dirty="0" smtClean="0"/>
              <a:t>OR</a:t>
            </a:r>
            <a:endParaRPr lang="en-US" sz="2000" dirty="0"/>
          </a:p>
          <a:p>
            <a:pPr lvl="1"/>
            <a:r>
              <a:rPr lang="en-US" sz="2000" dirty="0" smtClean="0"/>
              <a:t>To the Prosecutor within 72 hours of taking the child into custody to assess whether to file a dependency proceeding. § 1104(A).</a:t>
            </a:r>
            <a:endParaRPr lang="en-US" sz="2000" dirty="0"/>
          </a:p>
          <a:p>
            <a:pPr marL="468630" lvl="1" indent="0">
              <a:buNone/>
            </a:pPr>
            <a:endParaRPr lang="en-US" dirty="0"/>
          </a:p>
          <a:p>
            <a:endParaRPr lang="en-US" dirty="0"/>
          </a:p>
        </p:txBody>
      </p:sp>
    </p:spTree>
    <p:extLst>
      <p:ext uri="{BB962C8B-B14F-4D97-AF65-F5344CB8AC3E}">
        <p14:creationId xmlns:p14="http://schemas.microsoft.com/office/powerpoint/2010/main" val="15223806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a:t>
            </a:r>
            <a:r>
              <a:rPr lang="en-US" dirty="0" smtClean="0"/>
              <a:t>nformal </a:t>
            </a:r>
            <a:r>
              <a:rPr lang="en-US" dirty="0"/>
              <a:t>A</a:t>
            </a:r>
            <a:r>
              <a:rPr lang="en-US" dirty="0" smtClean="0"/>
              <a:t>djustment</a:t>
            </a:r>
            <a:endParaRPr lang="en-US" dirty="0"/>
          </a:p>
        </p:txBody>
      </p:sp>
      <p:sp>
        <p:nvSpPr>
          <p:cNvPr id="3" name="Content Placeholder 2"/>
          <p:cNvSpPr>
            <a:spLocks noGrp="1"/>
          </p:cNvSpPr>
          <p:nvPr>
            <p:ph idx="1"/>
          </p:nvPr>
        </p:nvSpPr>
        <p:spPr/>
        <p:txBody>
          <a:bodyPr>
            <a:noAutofit/>
          </a:bodyPr>
          <a:lstStyle/>
          <a:p>
            <a:pPr marL="457200" lvl="1" indent="-342900">
              <a:buFont typeface="Arial" panose="020B0604020202020204" pitchFamily="34" charset="0"/>
              <a:buChar char="•"/>
            </a:pPr>
            <a:r>
              <a:rPr lang="en-US" sz="2000" dirty="0" smtClean="0"/>
              <a:t>At </a:t>
            </a:r>
            <a:r>
              <a:rPr lang="en-US" sz="2000" dirty="0"/>
              <a:t>any time after a petition is filed, but before the adjudicatory hearing the Prosecutor and </a:t>
            </a:r>
            <a:r>
              <a:rPr lang="en-US" sz="2000" dirty="0" smtClean="0"/>
              <a:t>Respondent(s) may </a:t>
            </a:r>
            <a:r>
              <a:rPr lang="en-US" sz="2000" dirty="0"/>
              <a:t>file a motion to suspend the proceedings </a:t>
            </a:r>
            <a:r>
              <a:rPr lang="en-US" sz="2000" dirty="0" smtClean="0"/>
              <a:t>to complete an informal </a:t>
            </a:r>
            <a:r>
              <a:rPr lang="en-US" sz="2000" dirty="0"/>
              <a:t>adjustment plan developed by all parties </a:t>
            </a:r>
            <a:r>
              <a:rPr lang="en-US" sz="2000" dirty="0" smtClean="0"/>
              <a:t>and </a:t>
            </a:r>
            <a:r>
              <a:rPr lang="en-US" sz="2000" dirty="0"/>
              <a:t>supervised by the Division, which shall not exceed 6 </a:t>
            </a:r>
            <a:r>
              <a:rPr lang="en-US" sz="2000" dirty="0" smtClean="0"/>
              <a:t>months. § 1107(A).</a:t>
            </a:r>
            <a:endParaRPr lang="en-US" sz="2000" dirty="0"/>
          </a:p>
          <a:p>
            <a:pPr marL="457200" lvl="1" indent="-342900">
              <a:buFont typeface="Arial" panose="020B0604020202020204" pitchFamily="34" charset="0"/>
              <a:buChar char="•"/>
            </a:pPr>
            <a:r>
              <a:rPr lang="en-US" sz="2000" dirty="0" smtClean="0"/>
              <a:t>Informal </a:t>
            </a:r>
            <a:r>
              <a:rPr lang="en-US" sz="2000" dirty="0"/>
              <a:t>adjustment shall only be utilized when it promotes the best interests of the child and protects the child’s health and safety. </a:t>
            </a:r>
            <a:r>
              <a:rPr lang="en-US" sz="2000" dirty="0" smtClean="0"/>
              <a:t>§ 1107(B).</a:t>
            </a:r>
            <a:endParaRPr lang="en-US" sz="2000" dirty="0"/>
          </a:p>
          <a:p>
            <a:pPr marL="457200" lvl="1" indent="-342900">
              <a:buFont typeface="Arial" panose="020B0604020202020204" pitchFamily="34" charset="0"/>
              <a:buChar char="•"/>
            </a:pPr>
            <a:r>
              <a:rPr lang="en-US" sz="2000" dirty="0" smtClean="0"/>
              <a:t>Upon </a:t>
            </a:r>
            <a:r>
              <a:rPr lang="en-US" sz="2000" dirty="0"/>
              <a:t>completion of the plan the petition will be dismissed by motion of the Prosecutor. </a:t>
            </a:r>
            <a:r>
              <a:rPr lang="en-US" sz="2000" dirty="0" smtClean="0"/>
              <a:t>§ 1107(D).</a:t>
            </a:r>
            <a:endParaRPr lang="en-US" sz="2000" dirty="0"/>
          </a:p>
          <a:p>
            <a:pPr marL="457200" lvl="1" indent="-342900">
              <a:buFont typeface="Arial" panose="020B0604020202020204" pitchFamily="34" charset="0"/>
              <a:buChar char="•"/>
            </a:pPr>
            <a:r>
              <a:rPr lang="en-US" sz="2000" dirty="0" smtClean="0"/>
              <a:t>Should </a:t>
            </a:r>
            <a:r>
              <a:rPr lang="en-US" sz="2000" dirty="0"/>
              <a:t>the </a:t>
            </a:r>
            <a:r>
              <a:rPr lang="en-US" sz="2000" dirty="0" smtClean="0"/>
              <a:t>Respondent(s</a:t>
            </a:r>
            <a:r>
              <a:rPr lang="en-US" sz="2000" dirty="0"/>
              <a:t>) not comply with the plan, the dependency action may be reinstated by motion of the Prosecutor. </a:t>
            </a:r>
            <a:r>
              <a:rPr lang="en-US" sz="2000" dirty="0" smtClean="0"/>
              <a:t>§ 1107(E).</a:t>
            </a:r>
            <a:endParaRPr lang="en-US" sz="2000" dirty="0"/>
          </a:p>
        </p:txBody>
      </p:sp>
    </p:spTree>
    <p:extLst>
      <p:ext uri="{BB962C8B-B14F-4D97-AF65-F5344CB8AC3E}">
        <p14:creationId xmlns:p14="http://schemas.microsoft.com/office/powerpoint/2010/main" val="22413774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Reasonable Efforts</a:t>
            </a:r>
            <a:endParaRPr lang="en-US" dirty="0"/>
          </a:p>
        </p:txBody>
      </p:sp>
      <p:sp>
        <p:nvSpPr>
          <p:cNvPr id="3" name="Content Placeholder 2"/>
          <p:cNvSpPr>
            <a:spLocks noGrp="1"/>
          </p:cNvSpPr>
          <p:nvPr>
            <p:ph idx="1"/>
          </p:nvPr>
        </p:nvSpPr>
        <p:spPr/>
        <p:txBody>
          <a:bodyPr>
            <a:noAutofit/>
          </a:bodyPr>
          <a:lstStyle/>
          <a:p>
            <a:pPr marL="342900" lvl="1"/>
            <a:r>
              <a:rPr lang="en-US" sz="2000" dirty="0" smtClean="0"/>
              <a:t>If </a:t>
            </a:r>
            <a:r>
              <a:rPr lang="en-US" sz="2000" dirty="0"/>
              <a:t>the Court orders continued out of home placement, the Court shall make a finding that return of the child would be contrary to the welfare of the child and that reasonable efforts have been made to prevent continued removal of the child. </a:t>
            </a:r>
            <a:r>
              <a:rPr lang="en-US" sz="2000" dirty="0" smtClean="0"/>
              <a:t>§ 1113(C).</a:t>
            </a:r>
          </a:p>
          <a:p>
            <a:pPr marL="114300" lvl="1" indent="0">
              <a:buNone/>
            </a:pPr>
            <a:endParaRPr lang="en-US" sz="2000" dirty="0"/>
          </a:p>
          <a:p>
            <a:pPr marL="342900" lvl="1"/>
            <a:r>
              <a:rPr lang="en-US" sz="2000" dirty="0" smtClean="0"/>
              <a:t>Reasonable </a:t>
            </a:r>
            <a:r>
              <a:rPr lang="en-US" sz="2000" dirty="0"/>
              <a:t>efforts shall be made to preserve and reunify the family, with the paramount concern being the child’s health and safety. The Court shall make a determination within </a:t>
            </a:r>
            <a:r>
              <a:rPr lang="en-US" sz="2000" dirty="0" smtClean="0"/>
              <a:t>60 </a:t>
            </a:r>
            <a:r>
              <a:rPr lang="en-US" sz="2000" dirty="0"/>
              <a:t>days of the child being removed that reasonable efforts to reunite the family have been offered to the family. Such efforts may include the Court making a determination that reunification should be facilitated by referring the family to the Peacemaking Program. </a:t>
            </a:r>
            <a:r>
              <a:rPr lang="en-US" sz="2000" dirty="0" smtClean="0"/>
              <a:t>§ 1113(F).</a:t>
            </a:r>
            <a:endParaRPr lang="en-US" sz="2000" dirty="0"/>
          </a:p>
        </p:txBody>
      </p:sp>
    </p:spTree>
    <p:extLst>
      <p:ext uri="{BB962C8B-B14F-4D97-AF65-F5344CB8AC3E}">
        <p14:creationId xmlns:p14="http://schemas.microsoft.com/office/powerpoint/2010/main" val="34594031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Alisha R. Thompson</a:t>
            </a:r>
          </a:p>
          <a:p>
            <a:pPr marL="0" indent="0" algn="ctr">
              <a:buNone/>
            </a:pPr>
            <a:r>
              <a:rPr lang="en-US" dirty="0" smtClean="0"/>
              <a:t>Staff Attorney</a:t>
            </a:r>
          </a:p>
          <a:p>
            <a:pPr marL="0" indent="0" algn="ctr">
              <a:buNone/>
            </a:pPr>
            <a:r>
              <a:rPr lang="en-US" dirty="0" smtClean="0"/>
              <a:t>To’Hajiilee and Alamo Judicial District Courts</a:t>
            </a:r>
          </a:p>
          <a:p>
            <a:pPr marL="0" indent="0" algn="ctr">
              <a:buNone/>
            </a:pPr>
            <a:r>
              <a:rPr lang="en-US" dirty="0" smtClean="0"/>
              <a:t>P.O. Box 3101-A</a:t>
            </a:r>
          </a:p>
          <a:p>
            <a:pPr marL="0" indent="0" algn="ctr">
              <a:buNone/>
            </a:pPr>
            <a:r>
              <a:rPr lang="en-US" dirty="0" smtClean="0"/>
              <a:t>To’Hajiilee, NM 87026</a:t>
            </a:r>
          </a:p>
          <a:p>
            <a:pPr marL="0" indent="0" algn="ctr">
              <a:buNone/>
            </a:pPr>
            <a:r>
              <a:rPr lang="en-US" dirty="0" smtClean="0"/>
              <a:t>Tel: (505) 908-2817/2818</a:t>
            </a:r>
          </a:p>
          <a:p>
            <a:pPr marL="0" indent="0" algn="ctr">
              <a:buNone/>
            </a:pPr>
            <a:r>
              <a:rPr lang="en-US" dirty="0" smtClean="0"/>
              <a:t>Fax: (505) 908-2819</a:t>
            </a:r>
          </a:p>
          <a:p>
            <a:pPr marL="0" indent="0" algn="ctr">
              <a:buNone/>
            </a:pPr>
            <a:r>
              <a:rPr lang="en-US" dirty="0" smtClean="0"/>
              <a:t>athompson@navajo-nsn.gov</a:t>
            </a:r>
            <a:endParaRPr lang="en-US"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25108182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Nav. R. Cr. Pro. Rule </a:t>
            </a:r>
            <a:r>
              <a:rPr lang="en-US" sz="2000" dirty="0"/>
              <a:t>53(b) requires a showing of futility in getting defendant to respond, meaning either that the defendant disappeared with no way to contact him or her, or that defendant showed by egregious past conduct that he or she will not appear in the </a:t>
            </a:r>
            <a:r>
              <a:rPr lang="en-US" sz="2000" dirty="0" smtClean="0"/>
              <a:t>future</a:t>
            </a:r>
          </a:p>
          <a:p>
            <a:pPr marL="109728" indent="0">
              <a:buNone/>
            </a:pPr>
            <a:endParaRPr lang="en-US" sz="2000" dirty="0" smtClean="0"/>
          </a:p>
          <a:p>
            <a:r>
              <a:rPr lang="en-US" sz="2000" dirty="0" smtClean="0"/>
              <a:t>PPS </a:t>
            </a:r>
            <a:r>
              <a:rPr lang="en-US" sz="2000" dirty="0"/>
              <a:t>received a phone call </a:t>
            </a:r>
            <a:r>
              <a:rPr lang="en-US" sz="2000" dirty="0" smtClean="0"/>
              <a:t>regarding </a:t>
            </a:r>
            <a:r>
              <a:rPr lang="en-US" sz="2000" dirty="0"/>
              <a:t>his homelessness and his need to find shelter </a:t>
            </a:r>
            <a:r>
              <a:rPr lang="en-US" sz="2000" dirty="0" smtClean="0"/>
              <a:t>but no </a:t>
            </a:r>
            <a:r>
              <a:rPr lang="en-US" sz="2000" dirty="0"/>
              <a:t>indication that PPS tried to address or accommodate his shelter </a:t>
            </a:r>
            <a:r>
              <a:rPr lang="en-US" sz="2000" dirty="0" smtClean="0"/>
              <a:t>issues </a:t>
            </a:r>
            <a:endParaRPr lang="en-US" sz="2000" dirty="0"/>
          </a:p>
        </p:txBody>
      </p:sp>
      <p:sp>
        <p:nvSpPr>
          <p:cNvPr id="3" name="Title 2"/>
          <p:cNvSpPr>
            <a:spLocks noGrp="1"/>
          </p:cNvSpPr>
          <p:nvPr>
            <p:ph type="title"/>
          </p:nvPr>
        </p:nvSpPr>
        <p:spPr/>
        <p:txBody>
          <a:bodyPr>
            <a:normAutofit/>
          </a:bodyPr>
          <a:lstStyle/>
          <a:p>
            <a:r>
              <a:rPr lang="en-US" dirty="0" smtClean="0"/>
              <a:t>Bench Warrant was in Error</a:t>
            </a:r>
            <a:endParaRPr lang="en-US" dirty="0"/>
          </a:p>
        </p:txBody>
      </p:sp>
    </p:spTree>
    <p:extLst>
      <p:ext uri="{BB962C8B-B14F-4D97-AF65-F5344CB8AC3E}">
        <p14:creationId xmlns:p14="http://schemas.microsoft.com/office/powerpoint/2010/main" val="21006442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i="1" dirty="0" err="1"/>
              <a:t>Diné</a:t>
            </a:r>
            <a:r>
              <a:rPr lang="en-US" sz="2000" i="1" dirty="0"/>
              <a:t> bi </a:t>
            </a:r>
            <a:r>
              <a:rPr lang="en-US" sz="2000" i="1" dirty="0" err="1"/>
              <a:t>beenahaz’áanii</a:t>
            </a:r>
            <a:r>
              <a:rPr lang="en-US" sz="2000" dirty="0"/>
              <a:t>,</a:t>
            </a:r>
            <a:r>
              <a:rPr lang="en-US" sz="2000" i="1" dirty="0"/>
              <a:t> </a:t>
            </a:r>
            <a:r>
              <a:rPr lang="en-US" sz="2000" dirty="0"/>
              <a:t>which emphasizes restorative justice, imposes a duty on our government to provide avenues for restoration so that it does not throw anyone away. It is a fundamental right of our people to expect that their governmental agencies pursue restorative measures, especially where dire living circumstances are beyond a defendant’s control, as in this case. The prosecution and PPS had the discretion and responsibility to find a solution for </a:t>
            </a:r>
            <a:r>
              <a:rPr lang="en-US" sz="2000" dirty="0" err="1"/>
              <a:t>Haungooah</a:t>
            </a:r>
            <a:r>
              <a:rPr lang="en-US" sz="2000" dirty="0"/>
              <a:t> other than seek reinstatement of his original jail sentence. Such assistance gives a community hope by ensuring rehabilitative services so that offending members can be treated rather than merely punished or expelled</a:t>
            </a:r>
            <a:r>
              <a:rPr lang="en-US" sz="2000" dirty="0" smtClean="0"/>
              <a:t>.</a:t>
            </a:r>
          </a:p>
          <a:p>
            <a:r>
              <a:rPr lang="en-US" sz="2000" b="1" i="1" dirty="0" err="1"/>
              <a:t>Haungooah</a:t>
            </a:r>
            <a:r>
              <a:rPr lang="en-US" sz="2000" b="1" i="1" dirty="0"/>
              <a:t> v. </a:t>
            </a:r>
            <a:r>
              <a:rPr lang="en-US" sz="2000" b="1" i="1" dirty="0" smtClean="0"/>
              <a:t>Greyeyes</a:t>
            </a:r>
            <a:r>
              <a:rPr lang="en-US" sz="2000" dirty="0" smtClean="0"/>
              <a:t>, </a:t>
            </a:r>
            <a:r>
              <a:rPr lang="en-US" sz="2000" b="1" dirty="0" smtClean="0"/>
              <a:t>No</a:t>
            </a:r>
            <a:r>
              <a:rPr lang="en-US" sz="2000" b="1" dirty="0"/>
              <a:t>. </a:t>
            </a:r>
            <a:r>
              <a:rPr lang="en-US" sz="2000" b="1" dirty="0" smtClean="0"/>
              <a:t>SC-CV-06-13 slip op. at 7 </a:t>
            </a:r>
            <a:r>
              <a:rPr lang="en-US" sz="2000" b="1" dirty="0"/>
              <a:t>(Nav. Sup. Ct. June 4, 2013</a:t>
            </a:r>
            <a:r>
              <a:rPr lang="en-US" sz="2000" b="1" dirty="0" smtClean="0"/>
              <a:t>).</a:t>
            </a:r>
            <a:endParaRPr lang="en-US" sz="2000" dirty="0"/>
          </a:p>
        </p:txBody>
      </p:sp>
      <p:sp>
        <p:nvSpPr>
          <p:cNvPr id="3" name="Title 2"/>
          <p:cNvSpPr>
            <a:spLocks noGrp="1"/>
          </p:cNvSpPr>
          <p:nvPr>
            <p:ph type="title"/>
          </p:nvPr>
        </p:nvSpPr>
        <p:spPr/>
        <p:txBody>
          <a:bodyPr/>
          <a:lstStyle/>
          <a:p>
            <a:r>
              <a:rPr lang="en-US" dirty="0" smtClean="0"/>
              <a:t>Restorative Justice</a:t>
            </a:r>
            <a:endParaRPr lang="en-US" dirty="0"/>
          </a:p>
        </p:txBody>
      </p:sp>
    </p:spTree>
    <p:extLst>
      <p:ext uri="{BB962C8B-B14F-4D97-AF65-F5344CB8AC3E}">
        <p14:creationId xmlns:p14="http://schemas.microsoft.com/office/powerpoint/2010/main" val="8427613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Violence Against Families </a:t>
            </a:r>
            <a:r>
              <a:rPr lang="en-US" sz="4000" dirty="0" smtClean="0"/>
              <a:t>Act</a:t>
            </a:r>
            <a:endParaRPr lang="en-US" sz="4000" dirty="0"/>
          </a:p>
        </p:txBody>
      </p:sp>
      <p:sp>
        <p:nvSpPr>
          <p:cNvPr id="3" name="Text Placeholder 2"/>
          <p:cNvSpPr>
            <a:spLocks noGrp="1"/>
          </p:cNvSpPr>
          <p:nvPr>
            <p:ph type="body" idx="1"/>
          </p:nvPr>
        </p:nvSpPr>
        <p:spPr/>
        <p:txBody>
          <a:bodyPr>
            <a:normAutofit/>
          </a:bodyPr>
          <a:lstStyle/>
          <a:p>
            <a:pPr marL="0" lvl="1" indent="0">
              <a:spcBef>
                <a:spcPts val="400"/>
              </a:spcBef>
              <a:buSzPct val="68000"/>
            </a:pPr>
            <a:r>
              <a:rPr lang="en-US" sz="2000" dirty="0"/>
              <a:t>17 N.N.C. § 534 et seq. (2012</a:t>
            </a:r>
            <a:r>
              <a:rPr lang="en-US" sz="2000" dirty="0" smtClean="0"/>
              <a:t>)</a:t>
            </a:r>
            <a:endParaRPr lang="en-US" sz="2000" dirty="0"/>
          </a:p>
        </p:txBody>
      </p:sp>
    </p:spTree>
    <p:extLst>
      <p:ext uri="{BB962C8B-B14F-4D97-AF65-F5344CB8AC3E}">
        <p14:creationId xmlns:p14="http://schemas.microsoft.com/office/powerpoint/2010/main" val="817083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t>To provide for the safety and protection of family members from violence;</a:t>
            </a:r>
          </a:p>
          <a:p>
            <a:r>
              <a:rPr lang="en-US" sz="2000" dirty="0" smtClean="0"/>
              <a:t>To recognize that family violence is contrary to the traditional Navajo way of life and is a violation of fundamental human rights;</a:t>
            </a:r>
          </a:p>
          <a:p>
            <a:r>
              <a:rPr lang="en-US" sz="2000" dirty="0" smtClean="0"/>
              <a:t>To utilize the criminal justice system to impose consequences upon individuals for behaviors that violate traditional Navajo values, such as </a:t>
            </a:r>
            <a:r>
              <a:rPr lang="en-US" sz="2000" i="1" dirty="0" smtClean="0"/>
              <a:t>K’e</a:t>
            </a:r>
            <a:r>
              <a:rPr lang="en-US" sz="2000" dirty="0" smtClean="0"/>
              <a:t> and </a:t>
            </a:r>
            <a:r>
              <a:rPr lang="en-US" sz="2000" i="1" dirty="0" smtClean="0"/>
              <a:t>Hozho</a:t>
            </a:r>
            <a:r>
              <a:rPr lang="en-US" sz="2000" dirty="0" smtClean="0"/>
              <a:t>; and</a:t>
            </a:r>
          </a:p>
          <a:p>
            <a:r>
              <a:rPr lang="en-US" sz="2000" dirty="0"/>
              <a:t>To require the criminal justice system to respond to family members with fairness, compassion and in a prompt and effective </a:t>
            </a:r>
            <a:r>
              <a:rPr lang="en-US" sz="2000" dirty="0" smtClean="0"/>
              <a:t>manner.</a:t>
            </a:r>
            <a:endParaRPr lang="en-US" sz="2000" dirty="0"/>
          </a:p>
        </p:txBody>
      </p:sp>
      <p:sp>
        <p:nvSpPr>
          <p:cNvPr id="2" name="Title 1"/>
          <p:cNvSpPr>
            <a:spLocks noGrp="1"/>
          </p:cNvSpPr>
          <p:nvPr>
            <p:ph type="title"/>
          </p:nvPr>
        </p:nvSpPr>
        <p:spPr/>
        <p:txBody>
          <a:bodyPr/>
          <a:lstStyle/>
          <a:p>
            <a:pPr algn="l"/>
            <a:r>
              <a:rPr lang="en-US" dirty="0"/>
              <a:t>Purpose: </a:t>
            </a:r>
            <a:r>
              <a:rPr lang="en-US" dirty="0" smtClean="0"/>
              <a:t>§ 534</a:t>
            </a:r>
            <a:endParaRPr lang="en-US" dirty="0"/>
          </a:p>
        </p:txBody>
      </p:sp>
    </p:spTree>
    <p:extLst>
      <p:ext uri="{BB962C8B-B14F-4D97-AF65-F5344CB8AC3E}">
        <p14:creationId xmlns:p14="http://schemas.microsoft.com/office/powerpoint/2010/main" val="12175926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342900" indent="-342900"/>
            <a:r>
              <a:rPr lang="en-US" sz="2000" dirty="0" smtClean="0"/>
              <a:t>Any criminal act as defined under the VAFA committed by a family member against another family member resulting in:</a:t>
            </a:r>
          </a:p>
          <a:p>
            <a:pPr marL="0" indent="0">
              <a:buNone/>
            </a:pPr>
            <a:endParaRPr lang="en-US" sz="2000" dirty="0" smtClean="0"/>
          </a:p>
          <a:p>
            <a:pPr lvl="1"/>
            <a:r>
              <a:rPr lang="en-US" sz="2000" dirty="0" smtClean="0"/>
              <a:t>Physical harm, including bodily injury and sexual assault;</a:t>
            </a:r>
          </a:p>
          <a:p>
            <a:pPr lvl="1"/>
            <a:r>
              <a:rPr lang="en-US" sz="2000" dirty="0" smtClean="0"/>
              <a:t>A threat causing imminent fear of bodily injury;</a:t>
            </a:r>
          </a:p>
          <a:p>
            <a:pPr lvl="1"/>
            <a:r>
              <a:rPr lang="en-US" sz="2000" dirty="0" smtClean="0"/>
              <a:t>Emotional distress;</a:t>
            </a:r>
          </a:p>
          <a:p>
            <a:pPr lvl="1"/>
            <a:r>
              <a:rPr lang="en-US" sz="2000" dirty="0" smtClean="0"/>
              <a:t>Stalking;</a:t>
            </a:r>
          </a:p>
          <a:p>
            <a:pPr lvl="1"/>
            <a:r>
              <a:rPr lang="en-US" sz="2000" dirty="0" smtClean="0"/>
              <a:t>Harassment;</a:t>
            </a:r>
          </a:p>
          <a:p>
            <a:pPr lvl="1"/>
            <a:r>
              <a:rPr lang="en-US" sz="2000" dirty="0" smtClean="0"/>
              <a:t>Electronic harassment;</a:t>
            </a:r>
          </a:p>
          <a:p>
            <a:pPr lvl="1"/>
            <a:r>
              <a:rPr lang="en-US" sz="2000" dirty="0" smtClean="0"/>
              <a:t>Criminal trespass; or</a:t>
            </a:r>
          </a:p>
          <a:p>
            <a:pPr lvl="1"/>
            <a:r>
              <a:rPr lang="en-US" sz="2000" dirty="0" smtClean="0"/>
              <a:t>Financial or economic loss.</a:t>
            </a:r>
          </a:p>
        </p:txBody>
      </p:sp>
      <p:sp>
        <p:nvSpPr>
          <p:cNvPr id="2" name="Title 1"/>
          <p:cNvSpPr>
            <a:spLocks noGrp="1"/>
          </p:cNvSpPr>
          <p:nvPr>
            <p:ph type="title"/>
          </p:nvPr>
        </p:nvSpPr>
        <p:spPr/>
        <p:txBody>
          <a:bodyPr>
            <a:normAutofit/>
          </a:bodyPr>
          <a:lstStyle/>
          <a:p>
            <a:pPr algn="l"/>
            <a:r>
              <a:rPr lang="en-US" dirty="0" smtClean="0"/>
              <a:t>Family Violence: § 535(E)</a:t>
            </a:r>
            <a:endParaRPr lang="en-US" dirty="0"/>
          </a:p>
        </p:txBody>
      </p:sp>
    </p:spTree>
    <p:extLst>
      <p:ext uri="{BB962C8B-B14F-4D97-AF65-F5344CB8AC3E}">
        <p14:creationId xmlns:p14="http://schemas.microsoft.com/office/powerpoint/2010/main" val="3214037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2">
      <a:dk1>
        <a:srgbClr val="581F4D"/>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DV Laws October 28 2013</Template>
  <TotalTime>417</TotalTime>
  <Words>3668</Words>
  <Application>Microsoft Office PowerPoint</Application>
  <PresentationFormat>On-screen Show (4:3)</PresentationFormat>
  <Paragraphs>239</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Concourse</vt:lpstr>
      <vt:lpstr>Update on Navajo Laws</vt:lpstr>
      <vt:lpstr>Laws Regarding Domestic Violence</vt:lpstr>
      <vt:lpstr>Dean Haungoouah</vt:lpstr>
      <vt:lpstr>Dean Haungoouah</vt:lpstr>
      <vt:lpstr>Bench Warrant was in Error</vt:lpstr>
      <vt:lpstr>Restorative Justice</vt:lpstr>
      <vt:lpstr>Violence Against Families Act</vt:lpstr>
      <vt:lpstr>Purpose: § 534</vt:lpstr>
      <vt:lpstr>Family Violence: § 535(E)</vt:lpstr>
      <vt:lpstr>Family Member: § 535(D)</vt:lpstr>
      <vt:lpstr>Criminal Offenses Under VAFA</vt:lpstr>
      <vt:lpstr>Criminal Offenses Under VAFA</vt:lpstr>
      <vt:lpstr>Mandatory Arrest: § 537</vt:lpstr>
      <vt:lpstr>Alternative Sentencing: § 538</vt:lpstr>
      <vt:lpstr>Victim’s Rights: § 536 </vt:lpstr>
      <vt:lpstr>Victim’s Rights: § 536</vt:lpstr>
      <vt:lpstr>Confidentiality for Victims:§ 536(B)</vt:lpstr>
      <vt:lpstr>Sex Offender Registration and Notification Act of 2012</vt:lpstr>
      <vt:lpstr>Purpose: § 2101</vt:lpstr>
      <vt:lpstr>Frequency and Duration of Registration: § 2107</vt:lpstr>
      <vt:lpstr>Failure to Register: § 2112</vt:lpstr>
      <vt:lpstr>Notification</vt:lpstr>
      <vt:lpstr>Domestic Abuse Protection Act</vt:lpstr>
      <vt:lpstr>Policy and Purpose</vt:lpstr>
      <vt:lpstr>Definitions</vt:lpstr>
      <vt:lpstr>Domestic Abuse Protection Orders</vt:lpstr>
      <vt:lpstr>Álchíní Bi Beehaz’áannii Act 2011</vt:lpstr>
      <vt:lpstr>Jurisdiction</vt:lpstr>
      <vt:lpstr>Legislative Findings</vt:lpstr>
      <vt:lpstr>Legislative Findings</vt:lpstr>
      <vt:lpstr>Legislative Findings</vt:lpstr>
      <vt:lpstr>Legislative Findings</vt:lpstr>
      <vt:lpstr>Judicial Findings</vt:lpstr>
      <vt:lpstr>The Role of the Court</vt:lpstr>
      <vt:lpstr>Responsibilities and Duties of the Division of Social Services</vt:lpstr>
      <vt:lpstr>Responsibilities and Duties of Law Enforcement</vt:lpstr>
      <vt:lpstr>Responsibilities and Duties of the Prosecutor</vt:lpstr>
      <vt:lpstr>Family Group Conferencing</vt:lpstr>
      <vt:lpstr>Family Group Conferencing</vt:lpstr>
      <vt:lpstr>Family Conference</vt:lpstr>
      <vt:lpstr>Informal Adjustment</vt:lpstr>
      <vt:lpstr>Reasonable Efforts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Navajo Nation Update on Tribal Laws</dc:title>
  <dc:creator>Alisha R. Thompson</dc:creator>
  <cp:lastModifiedBy>Judicial Liaison</cp:lastModifiedBy>
  <cp:revision>40</cp:revision>
  <dcterms:created xsi:type="dcterms:W3CDTF">2016-07-29T19:36:53Z</dcterms:created>
  <dcterms:modified xsi:type="dcterms:W3CDTF">2016-08-08T20:31:45Z</dcterms:modified>
</cp:coreProperties>
</file>